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16" r:id="rId2"/>
    <p:sldId id="256" r:id="rId3"/>
    <p:sldId id="257" r:id="rId4"/>
    <p:sldId id="281" r:id="rId5"/>
    <p:sldId id="304" r:id="rId6"/>
    <p:sldId id="282" r:id="rId7"/>
    <p:sldId id="286" r:id="rId8"/>
    <p:sldId id="305" r:id="rId9"/>
    <p:sldId id="306" r:id="rId10"/>
    <p:sldId id="307" r:id="rId11"/>
    <p:sldId id="283" r:id="rId12"/>
    <p:sldId id="308" r:id="rId13"/>
    <p:sldId id="309" r:id="rId14"/>
    <p:sldId id="310" r:id="rId15"/>
    <p:sldId id="311" r:id="rId16"/>
    <p:sldId id="312" r:id="rId17"/>
    <p:sldId id="284" r:id="rId18"/>
    <p:sldId id="291" r:id="rId19"/>
    <p:sldId id="314" r:id="rId20"/>
    <p:sldId id="296" r:id="rId21"/>
    <p:sldId id="313" r:id="rId22"/>
    <p:sldId id="315" r:id="rId23"/>
    <p:sldId id="285" r:id="rId24"/>
    <p:sldId id="290" r:id="rId25"/>
    <p:sldId id="298" r:id="rId26"/>
    <p:sldId id="30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6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showGuides="1">
      <p:cViewPr varScale="1">
        <p:scale>
          <a:sx n="91" d="100"/>
          <a:sy n="91" d="100"/>
        </p:scale>
        <p:origin x="64" y="252"/>
      </p:cViewPr>
      <p:guideLst>
        <p:guide orient="horz" pos="2154"/>
        <p:guide pos="368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1EA11-6E39-483B-8449-C7E62F72B79A}"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19D2-4FDD-425D-BD10-B3D6F105F0C4}" type="slidenum">
              <a:rPr lang="zh-CN" altLang="en-US" smtClean="0"/>
              <a:t>‹#›</a:t>
            </a:fld>
            <a:endParaRPr lang="zh-CN" altLang="en-US"/>
          </a:p>
        </p:txBody>
      </p:sp>
    </p:spTree>
    <p:extLst>
      <p:ext uri="{BB962C8B-B14F-4D97-AF65-F5344CB8AC3E}">
        <p14:creationId xmlns:p14="http://schemas.microsoft.com/office/powerpoint/2010/main" val="206053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
        <p:nvSpPr>
          <p:cNvPr id="9" name="矩形 8"/>
          <p:cNvSpPr/>
          <p:nvPr userDrawn="1"/>
        </p:nvSpPr>
        <p:spPr>
          <a:xfrm>
            <a:off x="8867084" y="6393028"/>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53A96-A9B7-42CE-95C0-4A48ABEAC11E}" type="datetimeFigureOut">
              <a:rPr lang="zh-CN" altLang="en-US" smtClean="0"/>
              <a:t>2019/6/14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E7F7E-4CB1-4F59-B8E7-C74BFC4003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0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2235994" cy="646331"/>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E—R</a:t>
            </a:r>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图</a:t>
            </a:r>
          </a:p>
        </p:txBody>
      </p:sp>
      <p:sp>
        <p:nvSpPr>
          <p:cNvPr id="37" name="Rectangle 11"/>
          <p:cNvSpPr/>
          <p:nvPr/>
        </p:nvSpPr>
        <p:spPr>
          <a:xfrm>
            <a:off x="6674941" y="1888250"/>
            <a:ext cx="4760736" cy="4225067"/>
          </a:xfrm>
          <a:prstGeom prst="rect">
            <a:avLst/>
          </a:prstGeom>
        </p:spPr>
        <p:txBody>
          <a:bodyPr wrap="square">
            <a:spAutoFit/>
          </a:bodyPr>
          <a:lstStyle/>
          <a:p>
            <a:pPr>
              <a:lnSpc>
                <a:spcPct val="125000"/>
              </a:lnSpc>
            </a:pPr>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实体之间也存在相应的关系，</a:t>
            </a:r>
            <a:r>
              <a:rPr lang="zh-CN" altLang="en-US" dirty="0">
                <a:latin typeface="华文新魏" panose="02010800040101010101" pitchFamily="2" charset="-122"/>
                <a:ea typeface="华文新魏" panose="02010800040101010101" pitchFamily="2" charset="-122"/>
              </a:rPr>
              <a:t>包括</a:t>
            </a:r>
            <a:r>
              <a:rPr lang="zh-CN" altLang="zh-CN" dirty="0">
                <a:latin typeface="华文新魏" panose="02010800040101010101" pitchFamily="2" charset="-122"/>
                <a:ea typeface="华文新魏" panose="02010800040101010101" pitchFamily="2" charset="-122"/>
              </a:rPr>
              <a:t>：客户下订单时，一个客户可以对应多个订单，反之，一个订单只能被一个客户所拥有；一个订单可以包含多个货物信息，而货物信息不可以被多个订单所处理；</a:t>
            </a:r>
            <a:r>
              <a:rPr lang="zh-CN" altLang="en-US" dirty="0">
                <a:latin typeface="华文新魏" panose="02010800040101010101" pitchFamily="2" charset="-122"/>
                <a:ea typeface="华文新魏" panose="02010800040101010101" pitchFamily="2" charset="-122"/>
              </a:rPr>
              <a:t>一个订单对应一条发货单记录；</a:t>
            </a:r>
            <a:r>
              <a:rPr lang="zh-CN" altLang="zh-CN" dirty="0">
                <a:latin typeface="华文新魏" panose="02010800040101010101" pitchFamily="2" charset="-122"/>
                <a:ea typeface="华文新魏" panose="02010800040101010101" pitchFamily="2" charset="-122"/>
              </a:rPr>
              <a:t>一个货架可以存储多个货物，而一个货物不可以被多个货架存储；配送单</a:t>
            </a:r>
            <a:r>
              <a:rPr lang="zh-CN" altLang="en-US" dirty="0">
                <a:latin typeface="华文新魏" panose="02010800040101010101" pitchFamily="2" charset="-122"/>
                <a:ea typeface="华文新魏" panose="02010800040101010101" pitchFamily="2" charset="-122"/>
              </a:rPr>
              <a:t>的</a:t>
            </a:r>
            <a:r>
              <a:rPr lang="zh-CN" altLang="zh-CN" dirty="0">
                <a:latin typeface="华文新魏" panose="02010800040101010101" pitchFamily="2" charset="-122"/>
                <a:ea typeface="华文新魏" panose="02010800040101010101" pitchFamily="2" charset="-122"/>
              </a:rPr>
              <a:t>车辆调度，一个配送单形成后只能由一辆车运输，而一辆车可以运输多个</a:t>
            </a:r>
            <a:r>
              <a:rPr lang="zh-CN" altLang="en-US" dirty="0">
                <a:latin typeface="华文新魏" panose="02010800040101010101" pitchFamily="2" charset="-122"/>
                <a:ea typeface="华文新魏" panose="02010800040101010101" pitchFamily="2" charset="-122"/>
              </a:rPr>
              <a:t>发货</a:t>
            </a:r>
            <a:r>
              <a:rPr lang="zh-CN" altLang="zh-CN" dirty="0">
                <a:latin typeface="华文新魏" panose="02010800040101010101" pitchFamily="2" charset="-122"/>
                <a:ea typeface="华文新魏" panose="02010800040101010101" pitchFamily="2" charset="-122"/>
              </a:rPr>
              <a:t>单；</a:t>
            </a:r>
            <a:r>
              <a:rPr lang="zh-CN" altLang="en-US" dirty="0">
                <a:latin typeface="华文新魏" panose="02010800040101010101" pitchFamily="2" charset="-122"/>
                <a:ea typeface="华文新魏" panose="02010800040101010101" pitchFamily="2" charset="-122"/>
              </a:rPr>
              <a:t>发货</a:t>
            </a:r>
            <a:r>
              <a:rPr lang="zh-CN" altLang="zh-CN" dirty="0">
                <a:latin typeface="华文新魏" panose="02010800040101010101" pitchFamily="2" charset="-122"/>
                <a:ea typeface="华文新魏" panose="02010800040101010101" pitchFamily="2" charset="-122"/>
              </a:rPr>
              <a:t>单</a:t>
            </a:r>
            <a:r>
              <a:rPr lang="zh-CN" altLang="en-US" dirty="0">
                <a:latin typeface="华文新魏" panose="02010800040101010101" pitchFamily="2" charset="-122"/>
                <a:ea typeface="华文新魏" panose="02010800040101010101" pitchFamily="2" charset="-122"/>
              </a:rPr>
              <a:t>的</a:t>
            </a:r>
            <a:r>
              <a:rPr lang="zh-CN" altLang="zh-CN" dirty="0">
                <a:latin typeface="华文新魏" panose="02010800040101010101" pitchFamily="2" charset="-122"/>
                <a:ea typeface="华文新魏" panose="02010800040101010101" pitchFamily="2" charset="-122"/>
              </a:rPr>
              <a:t>线路选择，一个</a:t>
            </a:r>
            <a:r>
              <a:rPr lang="zh-CN" altLang="en-US" dirty="0">
                <a:latin typeface="华文新魏" panose="02010800040101010101" pitchFamily="2" charset="-122"/>
                <a:ea typeface="华文新魏" panose="02010800040101010101" pitchFamily="2" charset="-122"/>
              </a:rPr>
              <a:t>发货</a:t>
            </a:r>
            <a:r>
              <a:rPr lang="zh-CN" altLang="zh-CN" dirty="0">
                <a:latin typeface="华文新魏" panose="02010800040101010101" pitchFamily="2" charset="-122"/>
                <a:ea typeface="华文新魏" panose="02010800040101010101" pitchFamily="2" charset="-122"/>
              </a:rPr>
              <a:t>单形成后只能由一条线路运输，而一条线路可以运输多个</a:t>
            </a:r>
            <a:r>
              <a:rPr lang="zh-CN" altLang="en-US" dirty="0">
                <a:latin typeface="华文新魏" panose="02010800040101010101" pitchFamily="2" charset="-122"/>
                <a:ea typeface="华文新魏" panose="02010800040101010101" pitchFamily="2" charset="-122"/>
              </a:rPr>
              <a:t>发货单；员工可以拥有多个管理职位，一个管理职位也可以聘用多个员工。</a:t>
            </a:r>
            <a:endParaRPr lang="zh-CN" altLang="en-US"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39" name="矩形 38"/>
          <p:cNvSpPr/>
          <p:nvPr/>
        </p:nvSpPr>
        <p:spPr>
          <a:xfrm>
            <a:off x="6674941" y="1786919"/>
            <a:ext cx="5066844" cy="4473387"/>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2D343F0-8508-40A0-A3BF-2E51D2718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 y="1191297"/>
            <a:ext cx="6521785" cy="4718292"/>
          </a:xfrm>
          <a:prstGeom prst="rect">
            <a:avLst/>
          </a:prstGeom>
        </p:spPr>
      </p:pic>
      <p:sp>
        <p:nvSpPr>
          <p:cNvPr id="12" name="Rectangle 11">
            <a:extLst>
              <a:ext uri="{FF2B5EF4-FFF2-40B4-BE49-F238E27FC236}">
                <a16:creationId xmlns:a16="http://schemas.microsoft.com/office/drawing/2014/main" id="{2B22BD2F-0F47-405D-B5F9-0EE1AAAC9670}"/>
              </a:ext>
            </a:extLst>
          </p:cNvPr>
          <p:cNvSpPr/>
          <p:nvPr/>
        </p:nvSpPr>
        <p:spPr>
          <a:xfrm>
            <a:off x="6519531" y="1015892"/>
            <a:ext cx="1107281" cy="524311"/>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3509379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华文行楷" panose="02010800040101010101" pitchFamily="2" charset="-122"/>
                <a:ea typeface="华文行楷" panose="02010800040101010101" pitchFamily="2" charset="-122"/>
              </a:rPr>
              <a:t>03</a:t>
            </a:r>
            <a:endParaRPr lang="zh-CN" altLang="en-US" sz="8800" dirty="0">
              <a:latin typeface="华文行楷" panose="02010800040101010101" pitchFamily="2" charset="-122"/>
              <a:ea typeface="华文行楷" panose="02010800040101010101" pitchFamily="2" charset="-122"/>
            </a:endParaRPr>
          </a:p>
        </p:txBody>
      </p:sp>
      <p:sp>
        <p:nvSpPr>
          <p:cNvPr id="32" name="文本框 31"/>
          <p:cNvSpPr txBox="1"/>
          <p:nvPr/>
        </p:nvSpPr>
        <p:spPr>
          <a:xfrm>
            <a:off x="5304472" y="2637065"/>
            <a:ext cx="4422225" cy="706755"/>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华文新魏" panose="02010800040101010101" pitchFamily="2" charset="-122"/>
                <a:ea typeface="华文新魏" panose="02010800040101010101" pitchFamily="2" charset="-122"/>
                <a:sym typeface="+mn-ea"/>
              </a:rPr>
              <a:t>详细设计</a:t>
            </a:r>
          </a:p>
        </p:txBody>
      </p:sp>
      <p:sp>
        <p:nvSpPr>
          <p:cNvPr id="33" name="文本框 32"/>
          <p:cNvSpPr txBox="1"/>
          <p:nvPr/>
        </p:nvSpPr>
        <p:spPr>
          <a:xfrm>
            <a:off x="5304472" y="3696040"/>
            <a:ext cx="2860834" cy="1323439"/>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注册登录界面描述</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订单信息模块描述</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配送单信息模块描述</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215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edge">
                                      <p:cBhvr>
                                        <p:cTn id="35"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5" y="26819"/>
            <a:ext cx="4843463"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注册登录界面描述</a:t>
            </a:r>
          </a:p>
        </p:txBody>
      </p:sp>
      <p:sp>
        <p:nvSpPr>
          <p:cNvPr id="37" name="Rectangle 11"/>
          <p:cNvSpPr/>
          <p:nvPr/>
        </p:nvSpPr>
        <p:spPr>
          <a:xfrm>
            <a:off x="402908" y="1103138"/>
            <a:ext cx="4760736" cy="1108252"/>
          </a:xfrm>
          <a:prstGeom prst="rect">
            <a:avLst/>
          </a:prstGeom>
        </p:spPr>
        <p:txBody>
          <a:bodyPr wrap="square">
            <a:spAutoFit/>
          </a:bodyPr>
          <a:lstStyle/>
          <a:p>
            <a:pPr>
              <a:lnSpc>
                <a:spcPct val="125000"/>
              </a:lnSpc>
            </a:pPr>
            <a:r>
              <a:rPr lang="zh-CN" altLang="en-US" dirty="0">
                <a:latin typeface="华文新魏" panose="02010800040101010101" pitchFamily="2" charset="-122"/>
                <a:ea typeface="华文新魏" panose="02010800040101010101" pitchFamily="2" charset="-122"/>
              </a:rPr>
              <a:t>       无论</a:t>
            </a:r>
            <a:r>
              <a:rPr lang="zh-CN" altLang="zh-CN" dirty="0">
                <a:latin typeface="华文新魏" panose="02010800040101010101" pitchFamily="2" charset="-122"/>
                <a:ea typeface="华文新魏" panose="02010800040101010101" pitchFamily="2" charset="-122"/>
              </a:rPr>
              <a:t>是系统管理员还是用户要想使用</a:t>
            </a:r>
            <a:r>
              <a:rPr lang="zh-CN" altLang="en-US" dirty="0">
                <a:latin typeface="华文新魏" panose="02010800040101010101" pitchFamily="2" charset="-122"/>
                <a:ea typeface="华文新魏" panose="02010800040101010101" pitchFamily="2" charset="-122"/>
              </a:rPr>
              <a:t>本</a:t>
            </a:r>
            <a:r>
              <a:rPr lang="zh-CN" altLang="zh-CN" dirty="0">
                <a:latin typeface="华文新魏" panose="02010800040101010101" pitchFamily="2" charset="-122"/>
                <a:ea typeface="华文新魏" panose="02010800040101010101" pitchFamily="2" charset="-122"/>
              </a:rPr>
              <a:t>系统都需要进行注册之后</a:t>
            </a:r>
            <a:r>
              <a:rPr lang="zh-CN" altLang="en-US" dirty="0">
                <a:latin typeface="华文新魏" panose="02010800040101010101" pitchFamily="2" charset="-122"/>
                <a:ea typeface="华文新魏" panose="02010800040101010101" pitchFamily="2" charset="-122"/>
              </a:rPr>
              <a:t>才能</a:t>
            </a:r>
            <a:r>
              <a:rPr lang="zh-CN" altLang="zh-CN" dirty="0">
                <a:latin typeface="华文新魏" panose="02010800040101010101" pitchFamily="2" charset="-122"/>
                <a:ea typeface="华文新魏" panose="02010800040101010101" pitchFamily="2" charset="-122"/>
              </a:rPr>
              <a:t>登陆，</a:t>
            </a:r>
            <a:r>
              <a:rPr lang="zh-CN" altLang="en-US" dirty="0">
                <a:latin typeface="华文新魏" panose="02010800040101010101" pitchFamily="2" charset="-122"/>
                <a:ea typeface="华文新魏" panose="02010800040101010101" pitchFamily="2" charset="-122"/>
              </a:rPr>
              <a:t>注册信息保存注册时输入的用户名、密码以及所属角色。</a:t>
            </a:r>
            <a:endParaRPr lang="zh-CN" altLang="en-US"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14" name="Rectangle 11">
            <a:extLst>
              <a:ext uri="{FF2B5EF4-FFF2-40B4-BE49-F238E27FC236}">
                <a16:creationId xmlns:a16="http://schemas.microsoft.com/office/drawing/2014/main" id="{77DD2731-E650-4199-B35A-329BB35888F2}"/>
              </a:ext>
            </a:extLst>
          </p:cNvPr>
          <p:cNvSpPr/>
          <p:nvPr/>
        </p:nvSpPr>
        <p:spPr>
          <a:xfrm>
            <a:off x="6695130" y="1103138"/>
            <a:ext cx="4760736" cy="1108830"/>
          </a:xfrm>
          <a:prstGeom prst="rect">
            <a:avLst/>
          </a:prstGeom>
        </p:spPr>
        <p:txBody>
          <a:bodyPr wrap="square">
            <a:spAutoFit/>
          </a:bodyPr>
          <a:lstStyle/>
          <a:p>
            <a:pPr>
              <a:lnSpc>
                <a:spcPct val="125000"/>
              </a:lnSpc>
            </a:pPr>
            <a:r>
              <a:rPr lang="zh-CN" altLang="en-US" dirty="0">
                <a:latin typeface="华文新魏" panose="02010800040101010101" pitchFamily="2" charset="-122"/>
                <a:ea typeface="华文新魏" panose="02010800040101010101" pitchFamily="2" charset="-122"/>
              </a:rPr>
              <a:t>       登录信息输入用户名、密码、所属角色以及验证码，后台首先判断验证码是否正确，然后根据用户名和密码查询该用户信息是否存在。</a:t>
            </a:r>
            <a:endParaRPr lang="zh-CN" altLang="en-US" dirty="0">
              <a:solidFill>
                <a:schemeClr val="tx1">
                  <a:lumMod val="75000"/>
                  <a:lumOff val="25000"/>
                </a:schemeClr>
              </a:solidFill>
              <a:latin typeface="华文新魏" panose="02010800040101010101" pitchFamily="2" charset="-122"/>
              <a:ea typeface="华文新魏" panose="02010800040101010101" pitchFamily="2" charset="-122"/>
            </a:endParaRPr>
          </a:p>
        </p:txBody>
      </p:sp>
      <p:pic>
        <p:nvPicPr>
          <p:cNvPr id="8" name="图片 7">
            <a:extLst>
              <a:ext uri="{FF2B5EF4-FFF2-40B4-BE49-F238E27FC236}">
                <a16:creationId xmlns:a16="http://schemas.microsoft.com/office/drawing/2014/main" id="{3199938B-7B89-4D0E-9F19-6D31C5196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336" y="2345331"/>
            <a:ext cx="5648302" cy="4234698"/>
          </a:xfrm>
          <a:prstGeom prst="rect">
            <a:avLst/>
          </a:prstGeom>
        </p:spPr>
      </p:pic>
      <p:pic>
        <p:nvPicPr>
          <p:cNvPr id="12" name="图片 11">
            <a:extLst>
              <a:ext uri="{FF2B5EF4-FFF2-40B4-BE49-F238E27FC236}">
                <a16:creationId xmlns:a16="http://schemas.microsoft.com/office/drawing/2014/main" id="{73D053AF-D070-4832-B7C1-36A12AD484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5537" y="2345331"/>
            <a:ext cx="5739922" cy="4234698"/>
          </a:xfrm>
          <a:prstGeom prst="rect">
            <a:avLst/>
          </a:prstGeom>
        </p:spPr>
      </p:pic>
    </p:spTree>
    <p:extLst>
      <p:ext uri="{BB962C8B-B14F-4D97-AF65-F5344CB8AC3E}">
        <p14:creationId xmlns:p14="http://schemas.microsoft.com/office/powerpoint/2010/main" val="2955641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22019"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订单信息模块描述</a:t>
            </a:r>
          </a:p>
        </p:txBody>
      </p:sp>
      <p:sp>
        <p:nvSpPr>
          <p:cNvPr id="37" name="Rectangle 11"/>
          <p:cNvSpPr/>
          <p:nvPr/>
        </p:nvSpPr>
        <p:spPr>
          <a:xfrm>
            <a:off x="6901646" y="1943189"/>
            <a:ext cx="4760736" cy="3970318"/>
          </a:xfrm>
          <a:prstGeom prst="rect">
            <a:avLst/>
          </a:prstGeom>
        </p:spPr>
        <p:txBody>
          <a:bodyPr wrap="square">
            <a:spAutoFit/>
          </a:bodyPr>
          <a:lstStyle/>
          <a:p>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客户登录成功后点击“订单管理”选择新增订单，在下单页面中，客户将依据输入框中红色小星提示该信息为必输项，填写完订单信息后，</a:t>
            </a:r>
            <a:r>
              <a:rPr lang="zh-CN" altLang="en-US" dirty="0">
                <a:latin typeface="华文新魏" panose="02010800040101010101" pitchFamily="2" charset="-122"/>
                <a:ea typeface="华文新魏" panose="02010800040101010101" pitchFamily="2" charset="-122"/>
              </a:rPr>
              <a:t>系统会依据货物总重量、货物总体积计算出总费用显示在页面“合计运费” 输入框中，货物信息可以无限添加，也可删除，至少会在页面显示一个条信息。</a:t>
            </a:r>
            <a:r>
              <a:rPr lang="zh-CN" altLang="zh-CN" dirty="0">
                <a:latin typeface="华文新魏" panose="02010800040101010101" pitchFamily="2" charset="-122"/>
                <a:ea typeface="华文新魏" panose="02010800040101010101" pitchFamily="2" charset="-122"/>
              </a:rPr>
              <a:t>点击“确认订单”按钮提交订单信息到后台</a:t>
            </a:r>
            <a:r>
              <a:rPr lang="zh-CN" altLang="en-US" dirty="0">
                <a:latin typeface="华文新魏" panose="02010800040101010101" pitchFamily="2" charset="-122"/>
                <a:ea typeface="华文新魏" panose="02010800040101010101" pitchFamily="2" charset="-122"/>
              </a:rPr>
              <a:t>，后台将根据订单信息中的货物信息以批量新增的方式保存到货物表中，客户信息保存到客户表中，订单信息保存到订单表中。</a:t>
            </a:r>
            <a:r>
              <a:rPr lang="zh-CN" altLang="zh-CN" dirty="0">
                <a:latin typeface="华文新魏" panose="02010800040101010101" pitchFamily="2" charset="-122"/>
                <a:ea typeface="华文新魏" panose="02010800040101010101" pitchFamily="2" charset="-122"/>
              </a:rPr>
              <a:t>若提交</a:t>
            </a:r>
            <a:r>
              <a:rPr lang="zh-CN" altLang="en-US" dirty="0">
                <a:latin typeface="华文新魏" panose="02010800040101010101" pitchFamily="2" charset="-122"/>
                <a:ea typeface="华文新魏" panose="02010800040101010101" pitchFamily="2" charset="-122"/>
              </a:rPr>
              <a:t>保存</a:t>
            </a:r>
            <a:r>
              <a:rPr lang="zh-CN" altLang="zh-CN" dirty="0">
                <a:latin typeface="华文新魏" panose="02010800040101010101" pitchFamily="2" charset="-122"/>
                <a:ea typeface="华文新魏" panose="02010800040101010101" pitchFamily="2" charset="-122"/>
              </a:rPr>
              <a:t>成功在前端页面会有弹框</a:t>
            </a:r>
            <a:r>
              <a:rPr lang="zh-CN" altLang="en-US" dirty="0">
                <a:latin typeface="华文新魏" panose="02010800040101010101" pitchFamily="2" charset="-122"/>
                <a:ea typeface="华文新魏" panose="02010800040101010101" pitchFamily="2" charset="-122"/>
              </a:rPr>
              <a:t>提示该订单编号。</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在当前页面可继续填写订单信息提交到后台，点击“重置”按钮将重新填写订单信息。</a:t>
            </a:r>
          </a:p>
        </p:txBody>
      </p:sp>
      <p:sp>
        <p:nvSpPr>
          <p:cNvPr id="39" name="矩形 38"/>
          <p:cNvSpPr/>
          <p:nvPr/>
        </p:nvSpPr>
        <p:spPr>
          <a:xfrm>
            <a:off x="6748592" y="1834137"/>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FC90249A-BD20-47B7-B6A4-32F29711EA5B}"/>
              </a:ext>
            </a:extLst>
          </p:cNvPr>
          <p:cNvSpPr/>
          <p:nvPr/>
        </p:nvSpPr>
        <p:spPr>
          <a:xfrm>
            <a:off x="6748592" y="1153756"/>
            <a:ext cx="1107281" cy="524311"/>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pic>
        <p:nvPicPr>
          <p:cNvPr id="9" name="图片 8">
            <a:extLst>
              <a:ext uri="{FF2B5EF4-FFF2-40B4-BE49-F238E27FC236}">
                <a16:creationId xmlns:a16="http://schemas.microsoft.com/office/drawing/2014/main" id="{437B97AE-0DEA-4681-B559-4CE6232EF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96" y="1288717"/>
            <a:ext cx="6168382" cy="5279608"/>
          </a:xfrm>
          <a:prstGeom prst="rect">
            <a:avLst/>
          </a:prstGeom>
        </p:spPr>
      </p:pic>
    </p:spTree>
    <p:extLst>
      <p:ext uri="{BB962C8B-B14F-4D97-AF65-F5344CB8AC3E}">
        <p14:creationId xmlns:p14="http://schemas.microsoft.com/office/powerpoint/2010/main" val="2985874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22019"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订单信息模块描述</a:t>
            </a:r>
          </a:p>
        </p:txBody>
      </p:sp>
      <p:sp>
        <p:nvSpPr>
          <p:cNvPr id="37" name="Rectangle 11"/>
          <p:cNvSpPr/>
          <p:nvPr/>
        </p:nvSpPr>
        <p:spPr>
          <a:xfrm>
            <a:off x="6981049" y="1944593"/>
            <a:ext cx="4760736" cy="3693319"/>
          </a:xfrm>
          <a:prstGeom prst="rect">
            <a:avLst/>
          </a:prstGeom>
        </p:spPr>
        <p:txBody>
          <a:bodyPr wrap="square">
            <a:spAutoFit/>
          </a:bodyPr>
          <a:lstStyle/>
          <a:p>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用户点击左侧菜单栏中“查询订单”链接时进入订单查询页面，在该页面中，用户输入所要查询的订单</a:t>
            </a:r>
            <a:r>
              <a:rPr lang="zh-CN" altLang="en-US" dirty="0">
                <a:latin typeface="华文新魏" panose="02010800040101010101" pitchFamily="2" charset="-122"/>
                <a:ea typeface="华文新魏" panose="02010800040101010101" pitchFamily="2" charset="-122"/>
              </a:rPr>
              <a:t>号</a:t>
            </a:r>
            <a:r>
              <a:rPr lang="zh-CN" altLang="zh-CN" dirty="0">
                <a:latin typeface="华文新魏" panose="02010800040101010101" pitchFamily="2" charset="-122"/>
                <a:ea typeface="华文新魏" panose="02010800040101010101" pitchFamily="2" charset="-122"/>
              </a:rPr>
              <a:t>点击“查询”按钮，将输入的订单编号传到后台进行数据库筛选，若存在</a:t>
            </a:r>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该条订单则将查询</a:t>
            </a:r>
            <a:r>
              <a:rPr lang="zh-CN" altLang="en-US" dirty="0">
                <a:latin typeface="华文新魏" panose="02010800040101010101" pitchFamily="2" charset="-122"/>
                <a:ea typeface="华文新魏" panose="02010800040101010101" pitchFamily="2" charset="-122"/>
              </a:rPr>
              <a:t>信息</a:t>
            </a:r>
            <a:r>
              <a:rPr lang="zh-CN" altLang="zh-CN" dirty="0">
                <a:latin typeface="华文新魏" panose="02010800040101010101" pitchFamily="2" charset="-122"/>
                <a:ea typeface="华文新魏" panose="02010800040101010101" pitchFamily="2" charset="-122"/>
              </a:rPr>
              <a:t>返回到前端页面</a:t>
            </a:r>
            <a:r>
              <a:rPr lang="zh-CN" altLang="en-US" dirty="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       用户可以通过输入</a:t>
            </a:r>
            <a:r>
              <a:rPr lang="zh-CN" altLang="zh-CN" dirty="0">
                <a:latin typeface="华文新魏" panose="02010800040101010101" pitchFamily="2" charset="-122"/>
                <a:ea typeface="华文新魏" panose="02010800040101010101" pitchFamily="2" charset="-122"/>
              </a:rPr>
              <a:t>框中输入的用户名信息查询该用户以往所下的所有已完成未完成订单，</a:t>
            </a:r>
            <a:r>
              <a:rPr lang="zh-CN" altLang="en-US" dirty="0">
                <a:latin typeface="华文新魏" panose="02010800040101010101" pitchFamily="2" charset="-122"/>
                <a:ea typeface="华文新魏" panose="02010800040101010101" pitchFamily="2" charset="-122"/>
              </a:rPr>
              <a:t>所查询的数据</a:t>
            </a:r>
            <a:r>
              <a:rPr lang="zh-CN" altLang="zh-CN" dirty="0">
                <a:latin typeface="华文新魏" panose="02010800040101010101" pitchFamily="2" charset="-122"/>
                <a:ea typeface="华文新魏" panose="02010800040101010101" pitchFamily="2" charset="-122"/>
              </a:rPr>
              <a:t>以分页</a:t>
            </a:r>
            <a:r>
              <a:rPr lang="zh-CN" altLang="en-US" dirty="0">
                <a:latin typeface="华文新魏" panose="02010800040101010101" pitchFamily="2" charset="-122"/>
                <a:ea typeface="华文新魏" panose="02010800040101010101" pitchFamily="2" charset="-122"/>
              </a:rPr>
              <a:t>列表</a:t>
            </a:r>
            <a:r>
              <a:rPr lang="zh-CN" altLang="zh-CN" dirty="0">
                <a:latin typeface="华文新魏" panose="02010800040101010101" pitchFamily="2" charset="-122"/>
                <a:ea typeface="华文新魏" panose="02010800040101010101" pitchFamily="2" charset="-122"/>
              </a:rPr>
              <a:t>的形式呈现</a:t>
            </a:r>
            <a:r>
              <a:rPr lang="zh-CN" altLang="en-US" dirty="0">
                <a:latin typeface="华文新魏" panose="02010800040101010101" pitchFamily="2" charset="-122"/>
                <a:ea typeface="华文新魏" panose="02010800040101010101" pitchFamily="2" charset="-122"/>
              </a:rPr>
              <a:t>在前端页面。</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每条订单直接展示“订单编号”、“派送人姓名”、“派送人电话”、“收货人姓名”、“收货人电话”、“当前所在地点”、“发货时间”、“签收时间”、“配送状态”等信息。</a:t>
            </a:r>
            <a:endParaRPr lang="en-US" altLang="zh-CN" dirty="0">
              <a:latin typeface="华文新魏" panose="02010800040101010101" pitchFamily="2" charset="-122"/>
              <a:ea typeface="华文新魏" panose="02010800040101010101" pitchFamily="2" charset="-122"/>
            </a:endParaRPr>
          </a:p>
        </p:txBody>
      </p:sp>
      <p:sp>
        <p:nvSpPr>
          <p:cNvPr id="39" name="矩形 38"/>
          <p:cNvSpPr/>
          <p:nvPr/>
        </p:nvSpPr>
        <p:spPr>
          <a:xfrm>
            <a:off x="6784975" y="1719043"/>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55B6FC2D-94A7-4B9A-987D-5ADA074D5E7A}"/>
              </a:ext>
            </a:extLst>
          </p:cNvPr>
          <p:cNvSpPr/>
          <p:nvPr/>
        </p:nvSpPr>
        <p:spPr>
          <a:xfrm>
            <a:off x="6579394" y="1100138"/>
            <a:ext cx="1107281" cy="524311"/>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pic>
        <p:nvPicPr>
          <p:cNvPr id="9" name="图片 8">
            <a:extLst>
              <a:ext uri="{FF2B5EF4-FFF2-40B4-BE49-F238E27FC236}">
                <a16:creationId xmlns:a16="http://schemas.microsoft.com/office/drawing/2014/main" id="{1198B733-A774-4AC6-BE01-7328BF171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65" y="1236443"/>
            <a:ext cx="6375929" cy="5248733"/>
          </a:xfrm>
          <a:prstGeom prst="rect">
            <a:avLst/>
          </a:prstGeom>
        </p:spPr>
      </p:pic>
    </p:spTree>
    <p:extLst>
      <p:ext uri="{BB962C8B-B14F-4D97-AF65-F5344CB8AC3E}">
        <p14:creationId xmlns:p14="http://schemas.microsoft.com/office/powerpoint/2010/main" val="1913411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22019"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配送单信息模块描述</a:t>
            </a:r>
          </a:p>
        </p:txBody>
      </p:sp>
      <p:sp>
        <p:nvSpPr>
          <p:cNvPr id="37" name="Rectangle 11"/>
          <p:cNvSpPr/>
          <p:nvPr/>
        </p:nvSpPr>
        <p:spPr>
          <a:xfrm>
            <a:off x="6981049" y="2174213"/>
            <a:ext cx="4760736" cy="3138231"/>
          </a:xfrm>
          <a:prstGeom prst="rect">
            <a:avLst/>
          </a:prstGeom>
        </p:spPr>
        <p:txBody>
          <a:bodyPr wrap="square">
            <a:spAutoFit/>
          </a:bodyPr>
          <a:lstStyle/>
          <a:p>
            <a:pPr>
              <a:lnSpc>
                <a:spcPts val="3000"/>
              </a:lnSpc>
            </a:pP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配送单信息是管理员身份填写的，通过输入框输入完整的订单编号可以在页面显示获取到对应的货物编码，选择合适的线路和车辆，以及当前货物所在地址，配送员信息等。点击生成配送单将配送信息保存到数据库表中，存库前获取当前系统时间</a:t>
            </a:r>
            <a:r>
              <a:rPr lang="en-US" altLang="zh-CN" dirty="0">
                <a:latin typeface="华文新魏" panose="02010800040101010101" pitchFamily="2" charset="-122"/>
                <a:ea typeface="华文新魏" panose="02010800040101010101" pitchFamily="2" charset="-122"/>
              </a:rPr>
              <a:t>set</a:t>
            </a:r>
            <a:r>
              <a:rPr lang="zh-CN" altLang="en-US" dirty="0">
                <a:latin typeface="华文新魏" panose="02010800040101010101" pitchFamily="2" charset="-122"/>
                <a:ea typeface="华文新魏" panose="02010800040101010101" pitchFamily="2" charset="-122"/>
              </a:rPr>
              <a:t>到</a:t>
            </a:r>
            <a:r>
              <a:rPr lang="en-US" altLang="zh-CN" dirty="0" err="1">
                <a:latin typeface="华文新魏" panose="02010800040101010101" pitchFamily="2" charset="-122"/>
                <a:ea typeface="华文新魏" panose="02010800040101010101" pitchFamily="2" charset="-122"/>
              </a:rPr>
              <a:t>start_time</a:t>
            </a:r>
            <a:r>
              <a:rPr lang="zh-CN" altLang="en-US" dirty="0">
                <a:latin typeface="华文新魏" panose="02010800040101010101" pitchFamily="2" charset="-122"/>
                <a:ea typeface="华文新魏" panose="02010800040101010101" pitchFamily="2" charset="-122"/>
              </a:rPr>
              <a:t>字段中作为货物发货时间，订单签收时获取当前系统时间</a:t>
            </a:r>
            <a:r>
              <a:rPr lang="en-US" altLang="zh-CN" dirty="0">
                <a:latin typeface="华文新魏" panose="02010800040101010101" pitchFamily="2" charset="-122"/>
                <a:ea typeface="华文新魏" panose="02010800040101010101" pitchFamily="2" charset="-122"/>
              </a:rPr>
              <a:t>set</a:t>
            </a:r>
            <a:r>
              <a:rPr lang="zh-CN" altLang="en-US" dirty="0">
                <a:latin typeface="华文新魏" panose="02010800040101010101" pitchFamily="2" charset="-122"/>
                <a:ea typeface="华文新魏" panose="02010800040101010101" pitchFamily="2" charset="-122"/>
              </a:rPr>
              <a:t>到</a:t>
            </a:r>
            <a:r>
              <a:rPr lang="en-US" altLang="zh-CN" dirty="0" err="1">
                <a:latin typeface="华文新魏" panose="02010800040101010101" pitchFamily="2" charset="-122"/>
                <a:ea typeface="华文新魏" panose="02010800040101010101" pitchFamily="2" charset="-122"/>
              </a:rPr>
              <a:t>end_time</a:t>
            </a:r>
            <a:r>
              <a:rPr lang="zh-CN" altLang="en-US" dirty="0">
                <a:latin typeface="华文新魏" panose="02010800040101010101" pitchFamily="2" charset="-122"/>
                <a:ea typeface="华文新魏" panose="02010800040101010101" pitchFamily="2" charset="-122"/>
              </a:rPr>
              <a:t>字段中作为签收时间。</a:t>
            </a:r>
            <a:endParaRPr lang="en-US" altLang="zh-CN" dirty="0">
              <a:latin typeface="华文新魏" panose="02010800040101010101" pitchFamily="2" charset="-122"/>
              <a:ea typeface="华文新魏" panose="02010800040101010101" pitchFamily="2" charset="-122"/>
            </a:endParaRPr>
          </a:p>
        </p:txBody>
      </p:sp>
      <p:sp>
        <p:nvSpPr>
          <p:cNvPr id="39" name="矩形 38"/>
          <p:cNvSpPr/>
          <p:nvPr/>
        </p:nvSpPr>
        <p:spPr>
          <a:xfrm>
            <a:off x="6888460" y="1834137"/>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4BBA6B3-E309-4AA1-B346-B78A5A720D9E}"/>
              </a:ext>
            </a:extLst>
          </p:cNvPr>
          <p:cNvSpPr/>
          <p:nvPr/>
        </p:nvSpPr>
        <p:spPr>
          <a:xfrm>
            <a:off x="6542217" y="1152886"/>
            <a:ext cx="1364458" cy="521489"/>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pic>
        <p:nvPicPr>
          <p:cNvPr id="8" name="图片 7">
            <a:extLst>
              <a:ext uri="{FF2B5EF4-FFF2-40B4-BE49-F238E27FC236}">
                <a16:creationId xmlns:a16="http://schemas.microsoft.com/office/drawing/2014/main" id="{35E7D83A-67F6-426E-A0AB-C8EEAB7A2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06" y="1298529"/>
            <a:ext cx="6302625" cy="5186647"/>
          </a:xfrm>
          <a:prstGeom prst="rect">
            <a:avLst/>
          </a:prstGeom>
        </p:spPr>
      </p:pic>
    </p:spTree>
    <p:extLst>
      <p:ext uri="{BB962C8B-B14F-4D97-AF65-F5344CB8AC3E}">
        <p14:creationId xmlns:p14="http://schemas.microsoft.com/office/powerpoint/2010/main" val="2250097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22019"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配送单信息模块描述</a:t>
            </a:r>
          </a:p>
        </p:txBody>
      </p:sp>
      <p:sp>
        <p:nvSpPr>
          <p:cNvPr id="37" name="Rectangle 11"/>
          <p:cNvSpPr/>
          <p:nvPr/>
        </p:nvSpPr>
        <p:spPr>
          <a:xfrm>
            <a:off x="6973704" y="1988476"/>
            <a:ext cx="4760736" cy="1984069"/>
          </a:xfrm>
          <a:prstGeom prst="rect">
            <a:avLst/>
          </a:prstGeom>
        </p:spPr>
        <p:txBody>
          <a:bodyPr wrap="square">
            <a:spAutoFit/>
          </a:bodyPr>
          <a:lstStyle/>
          <a:p>
            <a:pPr>
              <a:lnSpc>
                <a:spcPts val="3000"/>
              </a:lnSpc>
            </a:pPr>
            <a:r>
              <a:rPr lang="zh-CN" altLang="en-US" dirty="0">
                <a:latin typeface="华文新魏" panose="02010800040101010101" pitchFamily="2" charset="-122"/>
                <a:ea typeface="华文新魏" panose="02010800040101010101" pitchFamily="2" charset="-122"/>
              </a:rPr>
              <a:t>       用户</a:t>
            </a:r>
            <a:r>
              <a:rPr lang="zh-CN" altLang="zh-CN" dirty="0">
                <a:latin typeface="华文新魏" panose="02010800040101010101" pitchFamily="2" charset="-122"/>
                <a:ea typeface="华文新魏" panose="02010800040101010101" pitchFamily="2" charset="-122"/>
              </a:rPr>
              <a:t>点击左侧菜单栏中“</a:t>
            </a:r>
            <a:r>
              <a:rPr lang="zh-CN" altLang="en-US" dirty="0">
                <a:latin typeface="华文新魏" panose="02010800040101010101" pitchFamily="2" charset="-122"/>
                <a:ea typeface="华文新魏" panose="02010800040101010101" pitchFamily="2" charset="-122"/>
              </a:rPr>
              <a:t>货物签收</a:t>
            </a:r>
            <a:r>
              <a:rPr lang="zh-CN" altLang="zh-CN" dirty="0">
                <a:latin typeface="华文新魏" panose="02010800040101010101" pitchFamily="2" charset="-122"/>
                <a:ea typeface="华文新魏" panose="02010800040101010101" pitchFamily="2" charset="-122"/>
              </a:rPr>
              <a:t>”链接时进入</a:t>
            </a:r>
            <a:r>
              <a:rPr lang="zh-CN" altLang="en-US" dirty="0">
                <a:latin typeface="华文新魏" panose="02010800040101010101" pitchFamily="2" charset="-122"/>
                <a:ea typeface="华文新魏" panose="02010800040101010101" pitchFamily="2" charset="-122"/>
              </a:rPr>
              <a:t>签收</a:t>
            </a:r>
            <a:r>
              <a:rPr lang="zh-CN" altLang="zh-CN" dirty="0">
                <a:latin typeface="华文新魏" panose="02010800040101010101" pitchFamily="2" charset="-122"/>
                <a:ea typeface="华文新魏" panose="02010800040101010101" pitchFamily="2" charset="-122"/>
              </a:rPr>
              <a:t>页面，在该页面中</a:t>
            </a:r>
            <a:r>
              <a:rPr lang="zh-CN" altLang="en-US" dirty="0">
                <a:latin typeface="华文新魏" panose="02010800040101010101" pitchFamily="2" charset="-122"/>
                <a:ea typeface="华文新魏" panose="02010800040101010101" pitchFamily="2" charset="-122"/>
              </a:rPr>
              <a:t>通过输入精准的订单编号确认签收订单，根据配送状态确定操作按钮是否可以点击，只有在“派送中”才可签收货物。</a:t>
            </a:r>
            <a:endParaRPr lang="en-US" altLang="zh-CN" dirty="0">
              <a:latin typeface="华文新魏" panose="02010800040101010101" pitchFamily="2" charset="-122"/>
              <a:ea typeface="华文新魏" panose="02010800040101010101" pitchFamily="2" charset="-122"/>
            </a:endParaRPr>
          </a:p>
        </p:txBody>
      </p:sp>
      <p:sp>
        <p:nvSpPr>
          <p:cNvPr id="39" name="矩形 38"/>
          <p:cNvSpPr/>
          <p:nvPr/>
        </p:nvSpPr>
        <p:spPr>
          <a:xfrm>
            <a:off x="6820650" y="1719043"/>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C2D23F1-3D68-4AAB-99DC-E7CABD94E5A0}"/>
              </a:ext>
            </a:extLst>
          </p:cNvPr>
          <p:cNvSpPr/>
          <p:nvPr/>
        </p:nvSpPr>
        <p:spPr>
          <a:xfrm>
            <a:off x="6820650" y="984839"/>
            <a:ext cx="1130344" cy="521489"/>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pic>
        <p:nvPicPr>
          <p:cNvPr id="9" name="图片 8">
            <a:extLst>
              <a:ext uri="{FF2B5EF4-FFF2-40B4-BE49-F238E27FC236}">
                <a16:creationId xmlns:a16="http://schemas.microsoft.com/office/drawing/2014/main" id="{E3AA4F2F-1DB9-450E-8FB1-A34AC2839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76" y="984839"/>
            <a:ext cx="6539880" cy="5500337"/>
          </a:xfrm>
          <a:prstGeom prst="rect">
            <a:avLst/>
          </a:prstGeom>
        </p:spPr>
      </p:pic>
    </p:spTree>
    <p:extLst>
      <p:ext uri="{BB962C8B-B14F-4D97-AF65-F5344CB8AC3E}">
        <p14:creationId xmlns:p14="http://schemas.microsoft.com/office/powerpoint/2010/main" val="1779325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华文行楷" panose="02010800040101010101" pitchFamily="2" charset="-122"/>
                <a:ea typeface="华文行楷" panose="02010800040101010101" pitchFamily="2" charset="-122"/>
              </a:rPr>
              <a:t>04</a:t>
            </a:r>
            <a:endParaRPr lang="zh-CN" altLang="en-US" sz="8800" dirty="0">
              <a:latin typeface="华文行楷" panose="02010800040101010101" pitchFamily="2" charset="-122"/>
              <a:ea typeface="华文行楷" panose="02010800040101010101" pitchFamily="2" charset="-122"/>
            </a:endParaRPr>
          </a:p>
        </p:txBody>
      </p:sp>
      <p:sp>
        <p:nvSpPr>
          <p:cNvPr id="32" name="文本框 31"/>
          <p:cNvSpPr txBox="1"/>
          <p:nvPr/>
        </p:nvSpPr>
        <p:spPr>
          <a:xfrm>
            <a:off x="5248232" y="2515935"/>
            <a:ext cx="4422225" cy="830997"/>
          </a:xfrm>
          <a:prstGeom prst="rect">
            <a:avLst/>
          </a:prstGeom>
          <a:noFill/>
        </p:spPr>
        <p:txBody>
          <a:bodyPr wrap="square" rtlCol="0">
            <a:spAutoFit/>
          </a:bodyPr>
          <a:lstStyle/>
          <a:p>
            <a:pPr algn="dist"/>
            <a:r>
              <a:rPr lang="zh-CN" altLang="en-US" sz="4800" dirty="0">
                <a:solidFill>
                  <a:schemeClr val="tx1">
                    <a:lumMod val="75000"/>
                    <a:lumOff val="25000"/>
                  </a:schemeClr>
                </a:solidFill>
                <a:latin typeface="华文新魏" panose="02010800040101010101" pitchFamily="2" charset="-122"/>
                <a:ea typeface="华文新魏" panose="02010800040101010101" pitchFamily="2" charset="-122"/>
                <a:sym typeface="+mn-ea"/>
              </a:rPr>
              <a:t>系统测试</a:t>
            </a:r>
          </a:p>
        </p:txBody>
      </p:sp>
      <p:sp>
        <p:nvSpPr>
          <p:cNvPr id="33" name="文本框 32"/>
          <p:cNvSpPr txBox="1"/>
          <p:nvPr/>
        </p:nvSpPr>
        <p:spPr>
          <a:xfrm>
            <a:off x="5290322" y="3672825"/>
            <a:ext cx="4681303" cy="1323439"/>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测试目的</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功能测试</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逻辑测试</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65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edge">
                                      <p:cBhvr>
                                        <p:cTn id="35"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6" y="278130"/>
            <a:ext cx="3357562"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测试目的</a:t>
            </a:r>
          </a:p>
        </p:txBody>
      </p:sp>
      <p:sp>
        <p:nvSpPr>
          <p:cNvPr id="8" name="矩形 7"/>
          <p:cNvSpPr/>
          <p:nvPr/>
        </p:nvSpPr>
        <p:spPr>
          <a:xfrm>
            <a:off x="4619626" y="2010664"/>
            <a:ext cx="7600949" cy="3204049"/>
          </a:xfrm>
          <a:prstGeom prst="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9"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50800" y="1436383"/>
            <a:ext cx="5748445" cy="4460392"/>
          </a:xfrm>
          <a:custGeom>
            <a:avLst/>
            <a:gdLst>
              <a:gd name="connsiteX0" fmla="*/ 0 w 5748445"/>
              <a:gd name="connsiteY0" fmla="*/ 0 h 5181595"/>
              <a:gd name="connsiteX1" fmla="*/ 4700674 w 5748445"/>
              <a:gd name="connsiteY1" fmla="*/ 0 h 5181595"/>
              <a:gd name="connsiteX2" fmla="*/ 5748445 w 5748445"/>
              <a:gd name="connsiteY2" fmla="*/ 5181595 h 5181595"/>
              <a:gd name="connsiteX3" fmla="*/ 0 w 5748445"/>
              <a:gd name="connsiteY3" fmla="*/ 5181595 h 5181595"/>
              <a:gd name="connsiteX4" fmla="*/ 0 w 5748445"/>
              <a:gd name="connsiteY4" fmla="*/ 0 h 518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8445" h="5181595">
                <a:moveTo>
                  <a:pt x="0" y="0"/>
                </a:moveTo>
                <a:lnTo>
                  <a:pt x="4700674" y="0"/>
                </a:lnTo>
                <a:lnTo>
                  <a:pt x="5748445" y="5181595"/>
                </a:lnTo>
                <a:lnTo>
                  <a:pt x="0" y="5181595"/>
                </a:lnTo>
                <a:lnTo>
                  <a:pt x="0" y="0"/>
                </a:lnTo>
                <a:close/>
              </a:path>
            </a:pathLst>
          </a:custGeom>
        </p:spPr>
      </p:pic>
      <p:grpSp>
        <p:nvGrpSpPr>
          <p:cNvPr id="2" name="组合 1"/>
          <p:cNvGrpSpPr/>
          <p:nvPr/>
        </p:nvGrpSpPr>
        <p:grpSpPr>
          <a:xfrm>
            <a:off x="4789800" y="3258455"/>
            <a:ext cx="956517" cy="956762"/>
            <a:chOff x="5690772" y="7050939"/>
            <a:chExt cx="712550" cy="712732"/>
          </a:xfrm>
          <a:solidFill>
            <a:schemeClr val="bg1">
              <a:lumMod val="75000"/>
            </a:schemeClr>
          </a:solidFill>
        </p:grpSpPr>
        <p:sp>
          <p:nvSpPr>
            <p:cNvPr id="11" name="Shape 982"/>
            <p:cNvSpPr/>
            <p:nvPr/>
          </p:nvSpPr>
          <p:spPr>
            <a:xfrm>
              <a:off x="5690772" y="7050939"/>
              <a:ext cx="712550" cy="7127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414955"/>
              </a:solidFill>
              <a:miter lim="400000"/>
            </a:ln>
            <a:effectLst/>
          </p:spPr>
          <p:txBody>
            <a:bodyPr wrap="square" lIns="50800" tIns="50800" rIns="50800" bIns="50800" numCol="1" anchor="ctr">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panose="020B0403030403020204"/>
                  <a:ea typeface="Source Sans Pro Light" panose="020B0403030403020204"/>
                  <a:cs typeface="Source Sans Pro Light" panose="020B0403030403020204"/>
                  <a:sym typeface="Source Sans Pro Light" panose="020B0403030403020204"/>
                </a:defRPr>
              </a:pPr>
              <a:endParaRPr/>
            </a:p>
          </p:txBody>
        </p:sp>
        <p:sp>
          <p:nvSpPr>
            <p:cNvPr id="12" name="Shape 983"/>
            <p:cNvSpPr/>
            <p:nvPr/>
          </p:nvSpPr>
          <p:spPr>
            <a:xfrm>
              <a:off x="5908942" y="7262744"/>
              <a:ext cx="276209" cy="289122"/>
            </a:xfrm>
            <a:custGeom>
              <a:avLst/>
              <a:gdLst/>
              <a:ahLst/>
              <a:cxnLst>
                <a:cxn ang="0">
                  <a:pos x="wd2" y="hd2"/>
                </a:cxn>
                <a:cxn ang="5400000">
                  <a:pos x="wd2" y="hd2"/>
                </a:cxn>
                <a:cxn ang="10800000">
                  <a:pos x="wd2" y="hd2"/>
                </a:cxn>
                <a:cxn ang="16200000">
                  <a:pos x="wd2" y="hd2"/>
                </a:cxn>
              </a:cxnLst>
              <a:rect l="0" t="0" r="r" b="b"/>
              <a:pathLst>
                <a:path w="21441" h="21600" extrusionOk="0">
                  <a:moveTo>
                    <a:pt x="2206" y="3607"/>
                  </a:moveTo>
                  <a:lnTo>
                    <a:pt x="4487" y="1200"/>
                  </a:lnTo>
                  <a:lnTo>
                    <a:pt x="16953" y="1200"/>
                  </a:lnTo>
                  <a:lnTo>
                    <a:pt x="19234" y="3607"/>
                  </a:lnTo>
                  <a:cubicBezTo>
                    <a:pt x="19234" y="3607"/>
                    <a:pt x="2206" y="3607"/>
                    <a:pt x="2206" y="3607"/>
                  </a:cubicBezTo>
                  <a:close/>
                  <a:moveTo>
                    <a:pt x="10720" y="13168"/>
                  </a:moveTo>
                  <a:cubicBezTo>
                    <a:pt x="6671" y="13168"/>
                    <a:pt x="5805" y="7652"/>
                    <a:pt x="5625" y="6516"/>
                  </a:cubicBezTo>
                  <a:lnTo>
                    <a:pt x="7915" y="6516"/>
                  </a:lnTo>
                  <a:cubicBezTo>
                    <a:pt x="8259" y="8173"/>
                    <a:pt x="9042" y="11009"/>
                    <a:pt x="10720" y="11009"/>
                  </a:cubicBezTo>
                  <a:cubicBezTo>
                    <a:pt x="12398" y="11009"/>
                    <a:pt x="13182" y="8173"/>
                    <a:pt x="13525" y="6516"/>
                  </a:cubicBezTo>
                  <a:lnTo>
                    <a:pt x="15816" y="6516"/>
                  </a:lnTo>
                  <a:cubicBezTo>
                    <a:pt x="15635" y="7652"/>
                    <a:pt x="14769" y="13168"/>
                    <a:pt x="10720" y="13168"/>
                  </a:cubicBezTo>
                  <a:close/>
                  <a:moveTo>
                    <a:pt x="20843" y="2725"/>
                  </a:moveTo>
                  <a:cubicBezTo>
                    <a:pt x="20476" y="2418"/>
                    <a:pt x="18467" y="648"/>
                    <a:pt x="18092" y="336"/>
                  </a:cubicBezTo>
                  <a:cubicBezTo>
                    <a:pt x="17719" y="25"/>
                    <a:pt x="17150" y="0"/>
                    <a:pt x="16718" y="0"/>
                  </a:cubicBezTo>
                  <a:lnTo>
                    <a:pt x="4722" y="0"/>
                  </a:lnTo>
                  <a:cubicBezTo>
                    <a:pt x="4292" y="0"/>
                    <a:pt x="3722" y="25"/>
                    <a:pt x="3348" y="336"/>
                  </a:cubicBezTo>
                  <a:cubicBezTo>
                    <a:pt x="2973" y="648"/>
                    <a:pt x="964" y="2419"/>
                    <a:pt x="597" y="2725"/>
                  </a:cubicBezTo>
                  <a:cubicBezTo>
                    <a:pt x="227" y="3032"/>
                    <a:pt x="-80" y="3497"/>
                    <a:pt x="18" y="4155"/>
                  </a:cubicBezTo>
                  <a:cubicBezTo>
                    <a:pt x="117" y="4817"/>
                    <a:pt x="2374" y="20549"/>
                    <a:pt x="2433" y="20923"/>
                  </a:cubicBezTo>
                  <a:cubicBezTo>
                    <a:pt x="2490" y="21296"/>
                    <a:pt x="2829" y="21592"/>
                    <a:pt x="3241" y="21600"/>
                  </a:cubicBezTo>
                  <a:lnTo>
                    <a:pt x="18199" y="21600"/>
                  </a:lnTo>
                  <a:cubicBezTo>
                    <a:pt x="18611" y="21592"/>
                    <a:pt x="18950" y="21296"/>
                    <a:pt x="19007" y="20922"/>
                  </a:cubicBezTo>
                  <a:cubicBezTo>
                    <a:pt x="19066" y="20549"/>
                    <a:pt x="21323" y="4816"/>
                    <a:pt x="21423" y="4155"/>
                  </a:cubicBezTo>
                  <a:cubicBezTo>
                    <a:pt x="21520" y="3497"/>
                    <a:pt x="21213" y="3032"/>
                    <a:pt x="20843" y="2725"/>
                  </a:cubicBezTo>
                  <a:close/>
                </a:path>
              </a:pathLst>
            </a:custGeom>
            <a:grpFill/>
            <a:ln w="12700" cap="flat">
              <a:noFill/>
              <a:miter lim="400000"/>
            </a:ln>
            <a:effectLst/>
          </p:spPr>
          <p:txBody>
            <a:bodyPr wrap="square" lIns="43656" tIns="43656" rIns="43656" bIns="43656" numCol="1" anchor="ctr">
              <a:noAutofit/>
            </a:bodyPr>
            <a:lstStyle/>
            <a:p>
              <a:pPr defTabSz="227965">
                <a:defRPr sz="3000">
                  <a:solidFill>
                    <a:srgbClr val="FFFFFF"/>
                  </a:solidFill>
                  <a:effectLst>
                    <a:outerShdw blurRad="38100" dist="12700" dir="5400000" rotWithShape="0">
                      <a:srgbClr val="000000">
                        <a:alpha val="50000"/>
                      </a:srgbClr>
                    </a:outerShdw>
                  </a:effectLst>
                  <a:latin typeface="Source Sans Pro Light" panose="020B0403030403020204"/>
                  <a:ea typeface="Source Sans Pro Light" panose="020B0403030403020204"/>
                  <a:cs typeface="Source Sans Pro Light" panose="020B0403030403020204"/>
                  <a:sym typeface="Source Sans Pro Light" panose="020B0403030403020204"/>
                </a:defRPr>
              </a:pPr>
              <a:endParaRPr/>
            </a:p>
          </p:txBody>
        </p:sp>
      </p:grpSp>
      <p:sp>
        <p:nvSpPr>
          <p:cNvPr id="3" name="文本框 2"/>
          <p:cNvSpPr txBox="1"/>
          <p:nvPr/>
        </p:nvSpPr>
        <p:spPr>
          <a:xfrm>
            <a:off x="5799245" y="2528336"/>
            <a:ext cx="6233754" cy="1984069"/>
          </a:xfrm>
          <a:prstGeom prst="rect">
            <a:avLst/>
          </a:prstGeom>
          <a:noFill/>
        </p:spPr>
        <p:txBody>
          <a:bodyPr wrap="square" rtlCol="0">
            <a:spAutoFit/>
          </a:bodyPr>
          <a:lstStyle/>
          <a:p>
            <a:pPr>
              <a:lnSpc>
                <a:spcPts val="3000"/>
              </a:lnSpc>
            </a:pPr>
            <a:r>
              <a:rPr lang="zh-CN" altLang="zh-CN" dirty="0">
                <a:solidFill>
                  <a:schemeClr val="bg1"/>
                </a:solidFill>
                <a:latin typeface="华文新魏" panose="02010800040101010101" pitchFamily="2" charset="-122"/>
                <a:ea typeface="华文新魏" panose="02010800040101010101" pitchFamily="2" charset="-122"/>
              </a:rPr>
              <a:t>测试是软件开发的一个重要的组成部分。为了保证本次开发的物流信息管理系统</a:t>
            </a:r>
            <a:r>
              <a:rPr lang="zh-CN" altLang="en-US" dirty="0">
                <a:solidFill>
                  <a:schemeClr val="bg1"/>
                </a:solidFill>
                <a:latin typeface="华文新魏" panose="02010800040101010101" pitchFamily="2" charset="-122"/>
                <a:ea typeface="华文新魏" panose="02010800040101010101" pitchFamily="2" charset="-122"/>
              </a:rPr>
              <a:t>可以在有效的时间内</a:t>
            </a:r>
            <a:r>
              <a:rPr lang="zh-CN" altLang="zh-CN" dirty="0">
                <a:solidFill>
                  <a:schemeClr val="bg1"/>
                </a:solidFill>
                <a:latin typeface="华文新魏" panose="02010800040101010101" pitchFamily="2" charset="-122"/>
                <a:ea typeface="华文新魏" panose="02010800040101010101" pitchFamily="2" charset="-122"/>
              </a:rPr>
              <a:t>达到预期</a:t>
            </a:r>
            <a:r>
              <a:rPr lang="zh-CN" altLang="en-US" dirty="0">
                <a:solidFill>
                  <a:schemeClr val="bg1"/>
                </a:solidFill>
                <a:latin typeface="华文新魏" panose="02010800040101010101" pitchFamily="2" charset="-122"/>
                <a:ea typeface="华文新魏" panose="02010800040101010101" pitchFamily="2" charset="-122"/>
              </a:rPr>
              <a:t>需求效果</a:t>
            </a:r>
            <a:r>
              <a:rPr lang="zh-CN" altLang="zh-CN" dirty="0">
                <a:solidFill>
                  <a:schemeClr val="bg1"/>
                </a:solidFill>
                <a:latin typeface="华文新魏" panose="02010800040101010101" pitchFamily="2" charset="-122"/>
                <a:ea typeface="华文新魏" panose="02010800040101010101" pitchFamily="2" charset="-122"/>
              </a:rPr>
              <a:t>。我要对系统进行比较全面的测试，并且根据测试的结果来看系统是否</a:t>
            </a:r>
            <a:r>
              <a:rPr lang="zh-CN" altLang="en-US" dirty="0">
                <a:solidFill>
                  <a:schemeClr val="bg1"/>
                </a:solidFill>
                <a:latin typeface="华文新魏" panose="02010800040101010101" pitchFamily="2" charset="-122"/>
                <a:ea typeface="华文新魏" panose="02010800040101010101" pitchFamily="2" charset="-122"/>
              </a:rPr>
              <a:t>已经完善稳定</a:t>
            </a:r>
            <a:r>
              <a:rPr lang="zh-CN" altLang="zh-CN" dirty="0">
                <a:solidFill>
                  <a:schemeClr val="bg1"/>
                </a:solidFill>
                <a:latin typeface="华文新魏" panose="02010800040101010101" pitchFamily="2" charset="-122"/>
                <a:ea typeface="华文新魏" panose="02010800040101010101" pitchFamily="2" charset="-122"/>
              </a:rPr>
              <a:t>。同时要</a:t>
            </a:r>
            <a:r>
              <a:rPr lang="zh-CN" altLang="en-US" dirty="0">
                <a:solidFill>
                  <a:schemeClr val="bg1"/>
                </a:solidFill>
                <a:latin typeface="华文新魏" panose="02010800040101010101" pitchFamily="2" charset="-122"/>
                <a:ea typeface="华文新魏" panose="02010800040101010101" pitchFamily="2" charset="-122"/>
              </a:rPr>
              <a:t>对</a:t>
            </a:r>
            <a:r>
              <a:rPr lang="zh-CN" altLang="zh-CN" dirty="0">
                <a:solidFill>
                  <a:schemeClr val="bg1"/>
                </a:solidFill>
                <a:latin typeface="华文新魏" panose="02010800040101010101" pitchFamily="2" charset="-122"/>
                <a:ea typeface="华文新魏" panose="02010800040101010101" pitchFamily="2" charset="-122"/>
              </a:rPr>
              <a:t>系统</a:t>
            </a:r>
            <a:r>
              <a:rPr lang="zh-CN" altLang="en-US" dirty="0">
                <a:solidFill>
                  <a:schemeClr val="bg1"/>
                </a:solidFill>
                <a:latin typeface="华文新魏" panose="02010800040101010101" pitchFamily="2" charset="-122"/>
                <a:ea typeface="华文新魏" panose="02010800040101010101" pitchFamily="2" charset="-122"/>
              </a:rPr>
              <a:t>中</a:t>
            </a:r>
            <a:r>
              <a:rPr lang="zh-CN" altLang="zh-CN" dirty="0">
                <a:solidFill>
                  <a:schemeClr val="bg1"/>
                </a:solidFill>
                <a:latin typeface="华文新魏" panose="02010800040101010101" pitchFamily="2" charset="-122"/>
                <a:ea typeface="华文新魏" panose="02010800040101010101" pitchFamily="2" charset="-122"/>
              </a:rPr>
              <a:t>存在</a:t>
            </a:r>
            <a:r>
              <a:rPr lang="zh-CN" altLang="en-US" dirty="0">
                <a:solidFill>
                  <a:schemeClr val="bg1"/>
                </a:solidFill>
                <a:latin typeface="华文新魏" panose="02010800040101010101" pitchFamily="2" charset="-122"/>
                <a:ea typeface="华文新魏" panose="02010800040101010101" pitchFamily="2" charset="-122"/>
              </a:rPr>
              <a:t>隐患</a:t>
            </a:r>
            <a:r>
              <a:rPr lang="zh-CN" altLang="zh-CN" dirty="0">
                <a:solidFill>
                  <a:schemeClr val="bg1"/>
                </a:solidFill>
                <a:latin typeface="华文新魏" panose="02010800040101010101" pitchFamily="2" charset="-122"/>
                <a:ea typeface="华文新魏" panose="02010800040101010101" pitchFamily="2" charset="-122"/>
              </a:rPr>
              <a:t>的</a:t>
            </a:r>
            <a:r>
              <a:rPr lang="en-US" altLang="zh-CN" dirty="0">
                <a:solidFill>
                  <a:schemeClr val="bg1"/>
                </a:solidFill>
                <a:latin typeface="华文新魏" panose="02010800040101010101" pitchFamily="2" charset="-122"/>
                <a:ea typeface="华文新魏" panose="02010800040101010101" pitchFamily="2" charset="-122"/>
              </a:rPr>
              <a:t>bug</a:t>
            </a:r>
            <a:r>
              <a:rPr lang="zh-CN" altLang="en-US" dirty="0">
                <a:solidFill>
                  <a:schemeClr val="bg1"/>
                </a:solidFill>
                <a:latin typeface="华文新魏" panose="02010800040101010101" pitchFamily="2" charset="-122"/>
                <a:ea typeface="华文新魏" panose="02010800040101010101" pitchFamily="2" charset="-122"/>
              </a:rPr>
              <a:t>进行及时的</a:t>
            </a:r>
            <a:r>
              <a:rPr lang="zh-CN" altLang="zh-CN" dirty="0">
                <a:solidFill>
                  <a:schemeClr val="bg1"/>
                </a:solidFill>
                <a:latin typeface="华文新魏" panose="02010800040101010101" pitchFamily="2" charset="-122"/>
                <a:ea typeface="华文新魏" panose="02010800040101010101" pitchFamily="2" charset="-122"/>
              </a:rPr>
              <a:t>修改以及优化系统</a:t>
            </a:r>
            <a:r>
              <a:rPr lang="zh-CN" altLang="en-US" dirty="0">
                <a:solidFill>
                  <a:schemeClr val="bg1"/>
                </a:solidFill>
                <a:latin typeface="华文新魏" panose="02010800040101010101" pitchFamily="2" charset="-122"/>
                <a:ea typeface="华文新魏" panose="02010800040101010101" pitchFamily="2" charset="-122"/>
              </a:rPr>
              <a:t>功能</a:t>
            </a:r>
            <a:r>
              <a:rPr lang="zh-CN" altLang="zh-CN" dirty="0">
                <a:solidFill>
                  <a:schemeClr val="bg1"/>
                </a:solidFill>
                <a:latin typeface="华文新魏" panose="02010800040101010101" pitchFamily="2" charset="-122"/>
                <a:ea typeface="华文新魏" panose="02010800040101010101" pitchFamily="2" charset="-122"/>
              </a:rPr>
              <a:t>。</a:t>
            </a:r>
            <a:endParaRPr lang="zh-CN" altLang="en-US" sz="12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067132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3264693"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功能测试</a:t>
            </a:r>
          </a:p>
        </p:txBody>
      </p:sp>
      <p:sp>
        <p:nvSpPr>
          <p:cNvPr id="37" name="椭圆 3"/>
          <p:cNvSpPr>
            <a:spLocks noChangeArrowheads="1"/>
          </p:cNvSpPr>
          <p:nvPr/>
        </p:nvSpPr>
        <p:spPr bwMode="auto">
          <a:xfrm>
            <a:off x="100013" y="1092994"/>
            <a:ext cx="5700712" cy="5486876"/>
          </a:xfrm>
          <a:prstGeom prst="ellipse">
            <a:avLst/>
          </a:prstGeom>
          <a:noFill/>
          <a:ln w="9525">
            <a:solidFill>
              <a:schemeClr val="tx1">
                <a:lumMod val="75000"/>
                <a:lumOff val="25000"/>
              </a:schemeClr>
            </a:solidFill>
            <a:prstDash val="dash"/>
            <a:round/>
          </a:ln>
          <a:extLst>
            <a:ext uri="{909E8E84-426E-40DD-AFC4-6F175D3DCCD1}">
              <a14:hiddenFill xmlns:a14="http://schemas.microsoft.com/office/drawing/2010/main">
                <a:solidFill>
                  <a:srgbClr val="FFFFFF"/>
                </a:solidFill>
              </a14:hiddenFill>
            </a:ext>
          </a:ex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690">
              <a:solidFill>
                <a:schemeClr val="bg1"/>
              </a:solidFill>
              <a:ea typeface="宋体" panose="02010600030101010101" pitchFamily="2" charset="-122"/>
            </a:endParaRPr>
          </a:p>
        </p:txBody>
      </p:sp>
      <p:sp>
        <p:nvSpPr>
          <p:cNvPr id="40" name="Oval 24"/>
          <p:cNvSpPr>
            <a:spLocks noChangeArrowheads="1"/>
          </p:cNvSpPr>
          <p:nvPr/>
        </p:nvSpPr>
        <p:spPr bwMode="auto">
          <a:xfrm>
            <a:off x="100013" y="1393428"/>
            <a:ext cx="5101828" cy="4772025"/>
          </a:xfrm>
          <a:prstGeom prst="ellipse">
            <a:avLst/>
          </a:prstGeom>
          <a:solidFill>
            <a:schemeClr val="tx1">
              <a:lumMod val="65000"/>
              <a:lumOff val="35000"/>
            </a:schemeClr>
          </a:solidFill>
          <a:ln>
            <a:noFill/>
          </a:ln>
          <a:effec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2500"/>
              </a:lnSpc>
              <a:spcBef>
                <a:spcPct val="0"/>
              </a:spcBef>
              <a:buFontTx/>
              <a:buNone/>
              <a:defRPr/>
            </a:pPr>
            <a:r>
              <a:rPr lang="zh-CN" altLang="zh-CN" sz="1800" dirty="0">
                <a:solidFill>
                  <a:schemeClr val="bg1"/>
                </a:solidFill>
                <a:latin typeface="华文新魏" panose="02010800040101010101" pitchFamily="2" charset="-122"/>
                <a:ea typeface="华文新魏" panose="02010800040101010101" pitchFamily="2" charset="-122"/>
              </a:rPr>
              <a:t>测试点击左侧</a:t>
            </a:r>
            <a:r>
              <a:rPr lang="en-US" altLang="zh-CN" sz="1800" dirty="0" err="1">
                <a:solidFill>
                  <a:schemeClr val="bg1"/>
                </a:solidFill>
                <a:latin typeface="华文新魏" panose="02010800040101010101" pitchFamily="2" charset="-122"/>
                <a:ea typeface="华文新魏" panose="02010800040101010101" pitchFamily="2" charset="-122"/>
              </a:rPr>
              <a:t>dataTable</a:t>
            </a:r>
            <a:r>
              <a:rPr lang="zh-CN" altLang="zh-CN" sz="1800" dirty="0">
                <a:solidFill>
                  <a:schemeClr val="bg1"/>
                </a:solidFill>
                <a:latin typeface="华文新魏" panose="02010800040101010101" pitchFamily="2" charset="-122"/>
                <a:ea typeface="华文新魏" panose="02010800040101010101" pitchFamily="2" charset="-122"/>
              </a:rPr>
              <a:t>插件的某一行</a:t>
            </a:r>
            <a:r>
              <a:rPr lang="zh-CN" altLang="en-US" sz="1800" dirty="0">
                <a:solidFill>
                  <a:schemeClr val="bg1"/>
                </a:solidFill>
                <a:latin typeface="华文新魏" panose="02010800040101010101" pitchFamily="2" charset="-122"/>
                <a:ea typeface="华文新魏" panose="02010800040101010101" pitchFamily="2" charset="-122"/>
              </a:rPr>
              <a:t>是否可以获取指定的字段并触发事件函数。</a:t>
            </a:r>
            <a:r>
              <a:rPr lang="zh-CN" altLang="zh-CN" sz="1800" dirty="0">
                <a:solidFill>
                  <a:schemeClr val="bg1"/>
                </a:solidFill>
                <a:latin typeface="华文新魏" panose="02010800040101010101" pitchFamily="2" charset="-122"/>
                <a:ea typeface="华文新魏" panose="02010800040101010101" pitchFamily="2" charset="-122"/>
              </a:rPr>
              <a:t>通过测试点击数据字典类型</a:t>
            </a:r>
            <a:r>
              <a:rPr lang="zh-CN" altLang="en-US" sz="1800" dirty="0">
                <a:solidFill>
                  <a:schemeClr val="bg1"/>
                </a:solidFill>
                <a:latin typeface="华文新魏" panose="02010800040101010101" pitchFamily="2" charset="-122"/>
                <a:ea typeface="华文新魏" panose="02010800040101010101" pitchFamily="2" charset="-122"/>
              </a:rPr>
              <a:t>“是否”</a:t>
            </a:r>
            <a:r>
              <a:rPr lang="zh-CN" altLang="zh-CN" sz="1800" dirty="0">
                <a:solidFill>
                  <a:schemeClr val="bg1"/>
                </a:solidFill>
                <a:latin typeface="华文新魏" panose="02010800040101010101" pitchFamily="2" charset="-122"/>
                <a:ea typeface="华文新魏" panose="02010800040101010101" pitchFamily="2" charset="-122"/>
              </a:rPr>
              <a:t> </a:t>
            </a:r>
            <a:r>
              <a:rPr lang="zh-CN" altLang="en-US" sz="1800" dirty="0">
                <a:solidFill>
                  <a:schemeClr val="bg1"/>
                </a:solidFill>
                <a:latin typeface="华文新魏" panose="02010800040101010101" pitchFamily="2" charset="-122"/>
                <a:ea typeface="华文新魏" panose="02010800040101010101" pitchFamily="2" charset="-122"/>
              </a:rPr>
              <a:t>这一行数据，获取</a:t>
            </a:r>
            <a:r>
              <a:rPr lang="en-US" altLang="zh-CN" sz="1800" dirty="0" err="1">
                <a:solidFill>
                  <a:schemeClr val="bg1"/>
                </a:solidFill>
                <a:latin typeface="华文新魏" panose="02010800040101010101" pitchFamily="2" charset="-122"/>
                <a:ea typeface="华文新魏" panose="02010800040101010101" pitchFamily="2" charset="-122"/>
              </a:rPr>
              <a:t>codeType</a:t>
            </a:r>
            <a:r>
              <a:rPr lang="zh-CN" altLang="en-US" sz="1800" dirty="0">
                <a:solidFill>
                  <a:schemeClr val="bg1"/>
                </a:solidFill>
                <a:latin typeface="华文新魏" panose="02010800040101010101" pitchFamily="2" charset="-122"/>
                <a:ea typeface="华文新魏" panose="02010800040101010101" pitchFamily="2" charset="-122"/>
              </a:rPr>
              <a:t>字段值请求方法到</a:t>
            </a:r>
            <a:r>
              <a:rPr lang="zh-CN" altLang="zh-CN" sz="1800" dirty="0">
                <a:solidFill>
                  <a:schemeClr val="bg1"/>
                </a:solidFill>
                <a:latin typeface="华文新魏" panose="02010800040101010101" pitchFamily="2" charset="-122"/>
                <a:ea typeface="华文新魏" panose="02010800040101010101" pitchFamily="2" charset="-122"/>
              </a:rPr>
              <a:t>后台，在数据库中查找出属于该数据类型的数据明细，渲染到右侧的</a:t>
            </a:r>
            <a:r>
              <a:rPr lang="en-US" altLang="zh-CN" sz="1800" dirty="0" err="1">
                <a:solidFill>
                  <a:schemeClr val="bg1"/>
                </a:solidFill>
                <a:latin typeface="华文新魏" panose="02010800040101010101" pitchFamily="2" charset="-122"/>
                <a:ea typeface="华文新魏" panose="02010800040101010101" pitchFamily="2" charset="-122"/>
              </a:rPr>
              <a:t>dataTable</a:t>
            </a:r>
            <a:r>
              <a:rPr lang="zh-CN" altLang="en-US" sz="1800" dirty="0">
                <a:solidFill>
                  <a:schemeClr val="bg1"/>
                </a:solidFill>
                <a:latin typeface="华文新魏" panose="02010800040101010101" pitchFamily="2" charset="-122"/>
                <a:ea typeface="华文新魏" panose="02010800040101010101" pitchFamily="2" charset="-122"/>
              </a:rPr>
              <a:t>表格中</a:t>
            </a:r>
            <a:r>
              <a:rPr lang="zh-CN" altLang="zh-CN" sz="1800" dirty="0">
                <a:solidFill>
                  <a:schemeClr val="bg1"/>
                </a:solidFill>
                <a:latin typeface="华文新魏" panose="02010800040101010101" pitchFamily="2" charset="-122"/>
                <a:ea typeface="华文新魏" panose="02010800040101010101" pitchFamily="2" charset="-122"/>
              </a:rPr>
              <a:t>，展示相同的列表样式，</a:t>
            </a:r>
            <a:r>
              <a:rPr lang="zh-CN" altLang="en-US" sz="1800" dirty="0">
                <a:solidFill>
                  <a:schemeClr val="bg1"/>
                </a:solidFill>
                <a:latin typeface="华文新魏" panose="02010800040101010101" pitchFamily="2" charset="-122"/>
                <a:ea typeface="华文新魏" panose="02010800040101010101" pitchFamily="2" charset="-122"/>
              </a:rPr>
              <a:t>如图</a:t>
            </a:r>
            <a:r>
              <a:rPr lang="zh-CN" altLang="zh-CN" sz="1800" dirty="0">
                <a:solidFill>
                  <a:schemeClr val="bg1"/>
                </a:solidFill>
                <a:latin typeface="华文新魏" panose="02010800040101010101" pitchFamily="2" charset="-122"/>
                <a:ea typeface="华文新魏" panose="02010800040101010101" pitchFamily="2" charset="-122"/>
              </a:rPr>
              <a:t>所示，页面所显示数据与库里所存数据完全符合，证明该点击事件测试成功</a:t>
            </a:r>
            <a:r>
              <a:rPr lang="zh-CN" altLang="en-US" sz="1800" dirty="0">
                <a:solidFill>
                  <a:schemeClr val="bg1"/>
                </a:solidFill>
                <a:latin typeface="华文新魏" panose="02010800040101010101" pitchFamily="2" charset="-122"/>
                <a:ea typeface="华文新魏" panose="02010800040101010101" pitchFamily="2" charset="-122"/>
              </a:rPr>
              <a:t>。</a:t>
            </a:r>
          </a:p>
        </p:txBody>
      </p:sp>
      <p:pic>
        <p:nvPicPr>
          <p:cNvPr id="11" name="图片 10">
            <a:extLst>
              <a:ext uri="{FF2B5EF4-FFF2-40B4-BE49-F238E27FC236}">
                <a16:creationId xmlns:a16="http://schemas.microsoft.com/office/drawing/2014/main" id="{39DD8B67-1D41-4808-B8DE-2F63715577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9713" y="3490075"/>
            <a:ext cx="5689895" cy="3355709"/>
          </a:xfrm>
          <a:prstGeom prst="rect">
            <a:avLst/>
          </a:prstGeom>
        </p:spPr>
      </p:pic>
      <p:pic>
        <p:nvPicPr>
          <p:cNvPr id="3" name="图片 2">
            <a:extLst>
              <a:ext uri="{FF2B5EF4-FFF2-40B4-BE49-F238E27FC236}">
                <a16:creationId xmlns:a16="http://schemas.microsoft.com/office/drawing/2014/main" id="{5CDA8A8B-A5F9-447D-B77C-88C27CAD63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0654" y="3492"/>
            <a:ext cx="5659110" cy="3486583"/>
          </a:xfrm>
          <a:prstGeom prst="rect">
            <a:avLst/>
          </a:prstGeom>
        </p:spPr>
      </p:pic>
    </p:spTree>
    <p:extLst>
      <p:ext uri="{BB962C8B-B14F-4D97-AF65-F5344CB8AC3E}">
        <p14:creationId xmlns:p14="http://schemas.microsoft.com/office/powerpoint/2010/main" val="3793852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1000"/>
                                        <p:tgtEl>
                                          <p:spTgt spid="37"/>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Scale>
                                      <p:cBhvr>
                                        <p:cTn id="1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 dur="1000" decel="50000" fill="hold">
                                          <p:stCondLst>
                                            <p:cond delay="0"/>
                                          </p:stCondLst>
                                        </p:cTn>
                                        <p:tgtEl>
                                          <p:spTgt spid="40"/>
                                        </p:tgtEl>
                                        <p:attrNameLst>
                                          <p:attrName>ppt_x</p:attrName>
                                          <p:attrName>ppt_y</p:attrName>
                                        </p:attrNameLst>
                                      </p:cBhvr>
                                      <p:rCtr x="0" y="0"/>
                                    </p:animMotion>
                                    <p:animEffect transition="in" filter="fade">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40" grpId="0" bldLvl="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36340" y="2251710"/>
            <a:ext cx="2322195" cy="2065655"/>
          </a:xfrm>
          <a:prstGeom prst="rect">
            <a:avLst/>
          </a:prstGeom>
          <a:solidFill>
            <a:schemeClr val="bg1"/>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8535" y="2251075"/>
            <a:ext cx="2399030" cy="2065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757420" y="2720975"/>
            <a:ext cx="3336925" cy="1323439"/>
          </a:xfrm>
          <a:prstGeom prst="rect">
            <a:avLst/>
          </a:prstGeom>
          <a:noFill/>
        </p:spPr>
        <p:txBody>
          <a:bodyPr vert="horz" wrap="square" rtlCol="0">
            <a:spAutoFit/>
          </a:bodyPr>
          <a:lstStyle/>
          <a:p>
            <a:r>
              <a:rPr lang="zh-CN" altLang="en-US" sz="8000" dirty="0">
                <a:latin typeface="华文楷体" panose="02010600040101010101" pitchFamily="2" charset="-122"/>
                <a:ea typeface="华文楷体" panose="02010600040101010101" pitchFamily="2" charset="-122"/>
                <a:cs typeface="微软雅黑" panose="020B0503020204020204" pitchFamily="34" charset="-122"/>
              </a:rPr>
              <a:t>答  辩</a:t>
            </a:r>
            <a:r>
              <a:rPr lang="zh-CN" altLang="zh-CN" sz="8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588007" y="4769216"/>
            <a:ext cx="2435282" cy="829907"/>
          </a:xfrm>
          <a:prstGeom prst="rect">
            <a:avLst/>
          </a:prstGeom>
          <a:noFill/>
        </p:spPr>
        <p:txBody>
          <a:bodyPr wrap="none" rtlCol="0" anchor="t">
            <a:spAutoFit/>
          </a:bodyPr>
          <a:lstStyle/>
          <a:p>
            <a:pPr>
              <a:lnSpc>
                <a:spcPts val="3000"/>
              </a:lnSpc>
            </a:pPr>
            <a:r>
              <a:rPr lang="zh-CN" altLang="en-US" dirty="0">
                <a:latin typeface="华文楷体" panose="02010600040101010101" pitchFamily="2" charset="-122"/>
                <a:ea typeface="华文楷体" panose="02010600040101010101" pitchFamily="2" charset="-122"/>
              </a:rPr>
              <a:t>答辩人：杨玉坤</a:t>
            </a:r>
            <a:endParaRPr lang="en-US" altLang="zh-CN" dirty="0">
              <a:latin typeface="华文楷体" panose="02010600040101010101" pitchFamily="2" charset="-122"/>
              <a:ea typeface="华文楷体" panose="02010600040101010101" pitchFamily="2" charset="-122"/>
            </a:endParaRPr>
          </a:p>
          <a:p>
            <a:pPr>
              <a:lnSpc>
                <a:spcPts val="3000"/>
              </a:lnSpc>
            </a:pPr>
            <a:r>
              <a:rPr lang="zh-CN" altLang="en-US" dirty="0">
                <a:latin typeface="华文楷体" panose="02010600040101010101" pitchFamily="2" charset="-122"/>
                <a:ea typeface="华文楷体" panose="02010600040101010101" pitchFamily="2" charset="-122"/>
              </a:rPr>
              <a:t>导师：李梦琦   </a:t>
            </a:r>
            <a:r>
              <a:rPr lang="zh-CN" altLang="zh-CN" dirty="0">
                <a:latin typeface="华文楷体" panose="02010600040101010101" pitchFamily="2" charset="-122"/>
                <a:ea typeface="华文楷体" panose="02010600040101010101" pitchFamily="2" charset="-122"/>
              </a:rPr>
              <a:t>恽鸿峰</a:t>
            </a:r>
            <a:endParaRPr lang="zh-CN" altLang="en-US" dirty="0">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8EA7143D-D4AD-4752-8E82-B7E46CE5C0C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053716" y="790800"/>
            <a:ext cx="3268574" cy="814542"/>
          </a:xfrm>
          <a:prstGeom prst="rect">
            <a:avLst/>
          </a:prstGeom>
        </p:spPr>
      </p:pic>
      <p:pic>
        <p:nvPicPr>
          <p:cNvPr id="11" name="图片 10">
            <a:extLst>
              <a:ext uri="{FF2B5EF4-FFF2-40B4-BE49-F238E27FC236}">
                <a16:creationId xmlns:a16="http://schemas.microsoft.com/office/drawing/2014/main" id="{CAAA877B-4DCD-42E0-8838-198BB1BD4C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H="1" flipV="1">
            <a:off x="864493" y="769360"/>
            <a:ext cx="895508" cy="895508"/>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heckerboard(across)">
                                      <p:cBhvr>
                                        <p:cTn id="7" dur="1000"/>
                                        <p:tgtEl>
                                          <p:spTgt spid="53"/>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1000"/>
                                        <p:tgtEl>
                                          <p:spTgt spid="2"/>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3264693"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功能测试</a:t>
            </a:r>
          </a:p>
        </p:txBody>
      </p:sp>
      <p:sp>
        <p:nvSpPr>
          <p:cNvPr id="37" name="椭圆 3"/>
          <p:cNvSpPr>
            <a:spLocks noChangeArrowheads="1"/>
          </p:cNvSpPr>
          <p:nvPr/>
        </p:nvSpPr>
        <p:spPr bwMode="auto">
          <a:xfrm>
            <a:off x="100013" y="1092994"/>
            <a:ext cx="5700712" cy="5486876"/>
          </a:xfrm>
          <a:prstGeom prst="ellipse">
            <a:avLst/>
          </a:prstGeom>
          <a:noFill/>
          <a:ln w="9525">
            <a:solidFill>
              <a:schemeClr val="tx1">
                <a:lumMod val="75000"/>
                <a:lumOff val="25000"/>
              </a:schemeClr>
            </a:solidFill>
            <a:prstDash val="dash"/>
            <a:round/>
          </a:ln>
          <a:extLst>
            <a:ext uri="{909E8E84-426E-40DD-AFC4-6F175D3DCCD1}">
              <a14:hiddenFill xmlns:a14="http://schemas.microsoft.com/office/drawing/2010/main">
                <a:solidFill>
                  <a:srgbClr val="FFFFFF"/>
                </a:solidFill>
              </a14:hiddenFill>
            </a:ext>
          </a:ex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690">
              <a:solidFill>
                <a:schemeClr val="bg1"/>
              </a:solidFill>
              <a:ea typeface="宋体" panose="02010600030101010101" pitchFamily="2" charset="-122"/>
            </a:endParaRPr>
          </a:p>
        </p:txBody>
      </p:sp>
      <p:sp>
        <p:nvSpPr>
          <p:cNvPr id="40" name="Oval 24"/>
          <p:cNvSpPr>
            <a:spLocks noChangeArrowheads="1"/>
          </p:cNvSpPr>
          <p:nvPr/>
        </p:nvSpPr>
        <p:spPr bwMode="auto">
          <a:xfrm>
            <a:off x="100013" y="1393428"/>
            <a:ext cx="5101828" cy="4772025"/>
          </a:xfrm>
          <a:prstGeom prst="ellipse">
            <a:avLst/>
          </a:prstGeom>
          <a:solidFill>
            <a:schemeClr val="tx1">
              <a:lumMod val="65000"/>
              <a:lumOff val="35000"/>
            </a:schemeClr>
          </a:solidFill>
          <a:ln>
            <a:noFill/>
          </a:ln>
          <a:effec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2500"/>
              </a:lnSpc>
              <a:spcBef>
                <a:spcPct val="0"/>
              </a:spcBef>
              <a:buFontTx/>
              <a:buNone/>
              <a:defRPr/>
            </a:pPr>
            <a:r>
              <a:rPr lang="zh-CN" altLang="zh-CN" sz="1800" dirty="0">
                <a:solidFill>
                  <a:schemeClr val="bg1"/>
                </a:solidFill>
                <a:latin typeface="华文新魏" panose="02010800040101010101" pitchFamily="2" charset="-122"/>
                <a:ea typeface="华文新魏" panose="02010800040101010101" pitchFamily="2" charset="-122"/>
              </a:rPr>
              <a:t>测试点击</a:t>
            </a:r>
            <a:r>
              <a:rPr lang="zh-CN" altLang="en-US" sz="1800" dirty="0">
                <a:solidFill>
                  <a:schemeClr val="bg1"/>
                </a:solidFill>
                <a:latin typeface="华文新魏" panose="02010800040101010101" pitchFamily="2" charset="-122"/>
                <a:ea typeface="华文新魏" panose="02010800040101010101" pitchFamily="2" charset="-122"/>
              </a:rPr>
              <a:t>左侧</a:t>
            </a:r>
            <a:r>
              <a:rPr lang="en-US" altLang="zh-CN" sz="1800" dirty="0" err="1">
                <a:solidFill>
                  <a:schemeClr val="bg1"/>
                </a:solidFill>
                <a:latin typeface="华文新魏" panose="02010800040101010101" pitchFamily="2" charset="-122"/>
                <a:ea typeface="华文新魏" panose="02010800040101010101" pitchFamily="2" charset="-122"/>
              </a:rPr>
              <a:t>treeview</a:t>
            </a:r>
            <a:r>
              <a:rPr lang="zh-CN" altLang="zh-CN" sz="1800" dirty="0">
                <a:solidFill>
                  <a:schemeClr val="bg1"/>
                </a:solidFill>
                <a:latin typeface="华文新魏" panose="02010800040101010101" pitchFamily="2" charset="-122"/>
                <a:ea typeface="华文新魏" panose="02010800040101010101" pitchFamily="2" charset="-122"/>
              </a:rPr>
              <a:t>插件的某一行</a:t>
            </a:r>
            <a:r>
              <a:rPr lang="zh-CN" altLang="en-US" sz="1800" dirty="0">
                <a:solidFill>
                  <a:schemeClr val="bg1"/>
                </a:solidFill>
                <a:latin typeface="华文新魏" panose="02010800040101010101" pitchFamily="2" charset="-122"/>
                <a:ea typeface="华文新魏" panose="02010800040101010101" pitchFamily="2" charset="-122"/>
              </a:rPr>
              <a:t>是否可以获取指定的</a:t>
            </a:r>
            <a:r>
              <a:rPr lang="en-US" altLang="zh-CN" sz="1800" dirty="0" err="1">
                <a:solidFill>
                  <a:schemeClr val="bg1"/>
                </a:solidFill>
                <a:latin typeface="华文新魏" panose="02010800040101010101" pitchFamily="2" charset="-122"/>
                <a:ea typeface="华文新魏" panose="02010800040101010101" pitchFamily="2" charset="-122"/>
              </a:rPr>
              <a:t>applyType</a:t>
            </a:r>
            <a:r>
              <a:rPr lang="zh-CN" altLang="en-US" sz="1800" dirty="0">
                <a:solidFill>
                  <a:schemeClr val="bg1"/>
                </a:solidFill>
                <a:latin typeface="华文新魏" panose="02010800040101010101" pitchFamily="2" charset="-122"/>
                <a:ea typeface="华文新魏" panose="02010800040101010101" pitchFamily="2" charset="-122"/>
              </a:rPr>
              <a:t>字段或者</a:t>
            </a:r>
            <a:r>
              <a:rPr lang="en-US" altLang="zh-CN" sz="1800" dirty="0" err="1">
                <a:solidFill>
                  <a:schemeClr val="bg1"/>
                </a:solidFill>
                <a:latin typeface="华文新魏" panose="02010800040101010101" pitchFamily="2" charset="-122"/>
                <a:ea typeface="华文新魏" panose="02010800040101010101" pitchFamily="2" charset="-122"/>
              </a:rPr>
              <a:t>vehicleType</a:t>
            </a:r>
            <a:r>
              <a:rPr lang="zh-CN" altLang="en-US" sz="1800" dirty="0">
                <a:solidFill>
                  <a:schemeClr val="bg1"/>
                </a:solidFill>
                <a:latin typeface="华文新魏" panose="02010800040101010101" pitchFamily="2" charset="-122"/>
                <a:ea typeface="华文新魏" panose="02010800040101010101" pitchFamily="2" charset="-122"/>
              </a:rPr>
              <a:t>并触发事件函数。</a:t>
            </a:r>
            <a:r>
              <a:rPr lang="zh-CN" altLang="zh-CN" sz="1800" dirty="0">
                <a:solidFill>
                  <a:schemeClr val="bg1"/>
                </a:solidFill>
                <a:latin typeface="华文新魏" panose="02010800040101010101" pitchFamily="2" charset="-122"/>
                <a:ea typeface="华文新魏" panose="02010800040101010101" pitchFamily="2" charset="-122"/>
              </a:rPr>
              <a:t>通过测试点击</a:t>
            </a:r>
            <a:r>
              <a:rPr lang="zh-CN" altLang="en-US" sz="1800" dirty="0">
                <a:solidFill>
                  <a:schemeClr val="bg1"/>
                </a:solidFill>
                <a:latin typeface="华文新魏" panose="02010800040101010101" pitchFamily="2" charset="-122"/>
                <a:ea typeface="华文新魏" panose="02010800040101010101" pitchFamily="2" charset="-122"/>
              </a:rPr>
              <a:t>“中重货物”</a:t>
            </a:r>
            <a:r>
              <a:rPr lang="zh-CN" altLang="zh-CN" sz="1800" dirty="0">
                <a:solidFill>
                  <a:schemeClr val="bg1"/>
                </a:solidFill>
                <a:latin typeface="华文新魏" panose="02010800040101010101" pitchFamily="2" charset="-122"/>
                <a:ea typeface="华文新魏" panose="02010800040101010101" pitchFamily="2" charset="-122"/>
              </a:rPr>
              <a:t> </a:t>
            </a:r>
            <a:r>
              <a:rPr lang="zh-CN" altLang="en-US" sz="1800" dirty="0">
                <a:solidFill>
                  <a:schemeClr val="bg1"/>
                </a:solidFill>
                <a:latin typeface="华文新魏" panose="02010800040101010101" pitchFamily="2" charset="-122"/>
                <a:ea typeface="华文新魏" panose="02010800040101010101" pitchFamily="2" charset="-122"/>
              </a:rPr>
              <a:t>，获取该行</a:t>
            </a:r>
            <a:r>
              <a:rPr lang="en-US" altLang="zh-CN" sz="1800" dirty="0" err="1">
                <a:solidFill>
                  <a:schemeClr val="bg1"/>
                </a:solidFill>
                <a:latin typeface="华文新魏" panose="02010800040101010101" pitchFamily="2" charset="-122"/>
                <a:ea typeface="华文新魏" panose="02010800040101010101" pitchFamily="2" charset="-122"/>
              </a:rPr>
              <a:t>applyType</a:t>
            </a:r>
            <a:r>
              <a:rPr lang="zh-CN" altLang="en-US" sz="1800" dirty="0">
                <a:solidFill>
                  <a:schemeClr val="bg1"/>
                </a:solidFill>
                <a:latin typeface="华文新魏" panose="02010800040101010101" pitchFamily="2" charset="-122"/>
                <a:ea typeface="华文新魏" panose="02010800040101010101" pitchFamily="2" charset="-122"/>
              </a:rPr>
              <a:t>字段值请求方法到</a:t>
            </a:r>
            <a:r>
              <a:rPr lang="zh-CN" altLang="zh-CN" sz="1800" dirty="0">
                <a:solidFill>
                  <a:schemeClr val="bg1"/>
                </a:solidFill>
                <a:latin typeface="华文新魏" panose="02010800040101010101" pitchFamily="2" charset="-122"/>
                <a:ea typeface="华文新魏" panose="02010800040101010101" pitchFamily="2" charset="-122"/>
              </a:rPr>
              <a:t>后台，在数据库中查找出属于该</a:t>
            </a:r>
            <a:r>
              <a:rPr lang="zh-CN" altLang="en-US" sz="1800" dirty="0">
                <a:solidFill>
                  <a:schemeClr val="bg1"/>
                </a:solidFill>
                <a:latin typeface="华文新魏" panose="02010800040101010101" pitchFamily="2" charset="-122"/>
                <a:ea typeface="华文新魏" panose="02010800040101010101" pitchFamily="2" charset="-122"/>
              </a:rPr>
              <a:t>适用类别</a:t>
            </a:r>
            <a:r>
              <a:rPr lang="zh-CN" altLang="zh-CN" sz="1800" dirty="0">
                <a:solidFill>
                  <a:schemeClr val="bg1"/>
                </a:solidFill>
                <a:latin typeface="华文新魏" panose="02010800040101010101" pitchFamily="2" charset="-122"/>
                <a:ea typeface="华文新魏" panose="02010800040101010101" pitchFamily="2" charset="-122"/>
              </a:rPr>
              <a:t>的</a:t>
            </a:r>
            <a:r>
              <a:rPr lang="zh-CN" altLang="en-US" sz="1800" dirty="0">
                <a:solidFill>
                  <a:schemeClr val="bg1"/>
                </a:solidFill>
                <a:latin typeface="华文新魏" panose="02010800040101010101" pitchFamily="2" charset="-122"/>
                <a:ea typeface="华文新魏" panose="02010800040101010101" pitchFamily="2" charset="-122"/>
              </a:rPr>
              <a:t>车辆</a:t>
            </a:r>
            <a:r>
              <a:rPr lang="zh-CN" altLang="zh-CN" sz="1800" dirty="0">
                <a:solidFill>
                  <a:schemeClr val="bg1"/>
                </a:solidFill>
                <a:latin typeface="华文新魏" panose="02010800040101010101" pitchFamily="2" charset="-122"/>
                <a:ea typeface="华文新魏" panose="02010800040101010101" pitchFamily="2" charset="-122"/>
              </a:rPr>
              <a:t>，渲染到右侧的</a:t>
            </a:r>
            <a:r>
              <a:rPr lang="en-US" altLang="zh-CN" sz="1800" dirty="0" err="1">
                <a:solidFill>
                  <a:schemeClr val="bg1"/>
                </a:solidFill>
                <a:latin typeface="华文新魏" panose="02010800040101010101" pitchFamily="2" charset="-122"/>
                <a:ea typeface="华文新魏" panose="02010800040101010101" pitchFamily="2" charset="-122"/>
              </a:rPr>
              <a:t>dataTable</a:t>
            </a:r>
            <a:r>
              <a:rPr lang="zh-CN" altLang="en-US" sz="1800" dirty="0">
                <a:solidFill>
                  <a:schemeClr val="bg1"/>
                </a:solidFill>
                <a:latin typeface="华文新魏" panose="02010800040101010101" pitchFamily="2" charset="-122"/>
                <a:ea typeface="华文新魏" panose="02010800040101010101" pitchFamily="2" charset="-122"/>
              </a:rPr>
              <a:t>表格中</a:t>
            </a:r>
            <a:r>
              <a:rPr lang="zh-CN" altLang="zh-CN" sz="1800" dirty="0">
                <a:solidFill>
                  <a:schemeClr val="bg1"/>
                </a:solidFill>
                <a:latin typeface="华文新魏" panose="02010800040101010101" pitchFamily="2" charset="-122"/>
                <a:ea typeface="华文新魏" panose="02010800040101010101" pitchFamily="2" charset="-122"/>
              </a:rPr>
              <a:t>，展示</a:t>
            </a:r>
            <a:r>
              <a:rPr lang="zh-CN" altLang="en-US" sz="1800" dirty="0">
                <a:solidFill>
                  <a:schemeClr val="bg1"/>
                </a:solidFill>
                <a:latin typeface="华文新魏" panose="02010800040101010101" pitchFamily="2" charset="-122"/>
                <a:ea typeface="华文新魏" panose="02010800040101010101" pitchFamily="2" charset="-122"/>
              </a:rPr>
              <a:t>分页查询</a:t>
            </a:r>
            <a:r>
              <a:rPr lang="zh-CN" altLang="zh-CN" sz="1800" dirty="0">
                <a:solidFill>
                  <a:schemeClr val="bg1"/>
                </a:solidFill>
                <a:latin typeface="华文新魏" panose="02010800040101010101" pitchFamily="2" charset="-122"/>
                <a:ea typeface="华文新魏" panose="02010800040101010101" pitchFamily="2" charset="-122"/>
              </a:rPr>
              <a:t>列表样式，</a:t>
            </a:r>
            <a:r>
              <a:rPr lang="zh-CN" altLang="en-US" sz="1800" dirty="0">
                <a:solidFill>
                  <a:schemeClr val="bg1"/>
                </a:solidFill>
                <a:latin typeface="华文新魏" panose="02010800040101010101" pitchFamily="2" charset="-122"/>
                <a:ea typeface="华文新魏" panose="02010800040101010101" pitchFamily="2" charset="-122"/>
              </a:rPr>
              <a:t>如图</a:t>
            </a:r>
            <a:r>
              <a:rPr lang="zh-CN" altLang="zh-CN" sz="1800" dirty="0">
                <a:solidFill>
                  <a:schemeClr val="bg1"/>
                </a:solidFill>
                <a:latin typeface="华文新魏" panose="02010800040101010101" pitchFamily="2" charset="-122"/>
                <a:ea typeface="华文新魏" panose="02010800040101010101" pitchFamily="2" charset="-122"/>
              </a:rPr>
              <a:t>所示，页面所显示数据与库里所存数据完全符合，证明该点击事件测试成功</a:t>
            </a:r>
            <a:r>
              <a:rPr lang="zh-CN" altLang="en-US" sz="1800" dirty="0">
                <a:solidFill>
                  <a:schemeClr val="bg1"/>
                </a:solidFill>
                <a:latin typeface="华文新魏" panose="02010800040101010101" pitchFamily="2" charset="-122"/>
                <a:ea typeface="华文新魏" panose="02010800040101010101" pitchFamily="2" charset="-122"/>
              </a:rPr>
              <a:t>。</a:t>
            </a:r>
          </a:p>
        </p:txBody>
      </p:sp>
      <p:pic>
        <p:nvPicPr>
          <p:cNvPr id="3" name="图片 2">
            <a:extLst>
              <a:ext uri="{FF2B5EF4-FFF2-40B4-BE49-F238E27FC236}">
                <a16:creationId xmlns:a16="http://schemas.microsoft.com/office/drawing/2014/main" id="{BA445A12-ADCB-4787-B347-F23F873C5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6411" y="6978"/>
            <a:ext cx="5662569" cy="3629680"/>
          </a:xfrm>
          <a:prstGeom prst="rect">
            <a:avLst/>
          </a:prstGeom>
        </p:spPr>
      </p:pic>
      <p:pic>
        <p:nvPicPr>
          <p:cNvPr id="9" name="图片 8">
            <a:extLst>
              <a:ext uri="{FF2B5EF4-FFF2-40B4-BE49-F238E27FC236}">
                <a16:creationId xmlns:a16="http://schemas.microsoft.com/office/drawing/2014/main" id="{BE2D07F3-4C22-41E8-80A3-DA3BBD720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8125" y="3228323"/>
            <a:ext cx="5553875" cy="3629679"/>
          </a:xfrm>
          <a:prstGeom prst="rect">
            <a:avLst/>
          </a:prstGeom>
        </p:spPr>
      </p:pic>
    </p:spTree>
    <p:extLst>
      <p:ext uri="{BB962C8B-B14F-4D97-AF65-F5344CB8AC3E}">
        <p14:creationId xmlns:p14="http://schemas.microsoft.com/office/powerpoint/2010/main" val="382493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1000"/>
                                        <p:tgtEl>
                                          <p:spTgt spid="37"/>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Scale>
                                      <p:cBhvr>
                                        <p:cTn id="1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 dur="1000" decel="50000" fill="hold">
                                          <p:stCondLst>
                                            <p:cond delay="0"/>
                                          </p:stCondLst>
                                        </p:cTn>
                                        <p:tgtEl>
                                          <p:spTgt spid="40"/>
                                        </p:tgtEl>
                                        <p:attrNameLst>
                                          <p:attrName>ppt_x</p:attrName>
                                          <p:attrName>ppt_y</p:attrName>
                                        </p:attrNameLst>
                                      </p:cBhvr>
                                      <p:rCtr x="0" y="0"/>
                                    </p:animMotion>
                                    <p:animEffect transition="in" filter="fade">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40" grpId="0" bldLvl="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42975" y="249098"/>
            <a:ext cx="3264693"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逻辑测试</a:t>
            </a:r>
          </a:p>
        </p:txBody>
      </p:sp>
      <p:sp>
        <p:nvSpPr>
          <p:cNvPr id="37" name="椭圆 3"/>
          <p:cNvSpPr>
            <a:spLocks noChangeArrowheads="1"/>
          </p:cNvSpPr>
          <p:nvPr/>
        </p:nvSpPr>
        <p:spPr bwMode="auto">
          <a:xfrm>
            <a:off x="100013" y="1092994"/>
            <a:ext cx="5700712" cy="5486876"/>
          </a:xfrm>
          <a:prstGeom prst="ellipse">
            <a:avLst/>
          </a:prstGeom>
          <a:noFill/>
          <a:ln w="9525">
            <a:solidFill>
              <a:schemeClr val="tx1">
                <a:lumMod val="75000"/>
                <a:lumOff val="25000"/>
              </a:schemeClr>
            </a:solidFill>
            <a:prstDash val="dash"/>
            <a:round/>
          </a:ln>
          <a:extLst>
            <a:ext uri="{909E8E84-426E-40DD-AFC4-6F175D3DCCD1}">
              <a14:hiddenFill xmlns:a14="http://schemas.microsoft.com/office/drawing/2010/main">
                <a:solidFill>
                  <a:srgbClr val="FFFFFF"/>
                </a:solidFill>
              </a14:hiddenFill>
            </a:ext>
          </a:ex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690">
              <a:solidFill>
                <a:schemeClr val="bg1"/>
              </a:solidFill>
              <a:ea typeface="宋体" panose="02010600030101010101" pitchFamily="2" charset="-122"/>
            </a:endParaRPr>
          </a:p>
        </p:txBody>
      </p:sp>
      <p:sp>
        <p:nvSpPr>
          <p:cNvPr id="40" name="Oval 24"/>
          <p:cNvSpPr>
            <a:spLocks noChangeArrowheads="1"/>
          </p:cNvSpPr>
          <p:nvPr/>
        </p:nvSpPr>
        <p:spPr bwMode="auto">
          <a:xfrm>
            <a:off x="100013" y="1393428"/>
            <a:ext cx="5101828" cy="4772025"/>
          </a:xfrm>
          <a:prstGeom prst="ellipse">
            <a:avLst/>
          </a:prstGeom>
          <a:solidFill>
            <a:schemeClr val="tx1">
              <a:lumMod val="65000"/>
              <a:lumOff val="35000"/>
            </a:schemeClr>
          </a:solidFill>
          <a:ln>
            <a:noFill/>
          </a:ln>
          <a:effec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500"/>
              </a:lnSpc>
              <a:spcBef>
                <a:spcPct val="0"/>
              </a:spcBef>
              <a:buFontTx/>
              <a:buNone/>
              <a:defRPr/>
            </a:pPr>
            <a:r>
              <a:rPr lang="zh-CN" altLang="zh-CN" sz="1800" dirty="0">
                <a:solidFill>
                  <a:schemeClr val="bg1"/>
                </a:solidFill>
                <a:latin typeface="华文新魏" panose="02010800040101010101" pitchFamily="2" charset="-122"/>
                <a:ea typeface="华文新魏" panose="02010800040101010101" pitchFamily="2" charset="-122"/>
              </a:rPr>
              <a:t>通过页面删除一条数据明细</a:t>
            </a:r>
            <a:r>
              <a:rPr lang="zh-CN" altLang="en-US" sz="1800" dirty="0">
                <a:solidFill>
                  <a:schemeClr val="bg1"/>
                </a:solidFill>
                <a:latin typeface="华文新魏" panose="02010800040101010101" pitchFamily="2" charset="-122"/>
                <a:ea typeface="华文新魏" panose="02010800040101010101" pitchFamily="2" charset="-122"/>
              </a:rPr>
              <a:t>“是”</a:t>
            </a:r>
            <a:r>
              <a:rPr lang="zh-CN" altLang="zh-CN" sz="1800" dirty="0">
                <a:solidFill>
                  <a:schemeClr val="bg1"/>
                </a:solidFill>
                <a:latin typeface="华文新魏" panose="02010800040101010101" pitchFamily="2" charset="-122"/>
                <a:ea typeface="华文新魏" panose="02010800040101010101" pitchFamily="2" charset="-122"/>
              </a:rPr>
              <a:t>来查看预期数据库数据维护是否成功，页面效果是否不再显示该条所删除的数据，通过测试事实上是可以实现的，并且业务层在</a:t>
            </a:r>
            <a:r>
              <a:rPr lang="zh-CN" altLang="en-US" sz="1800" dirty="0">
                <a:solidFill>
                  <a:schemeClr val="bg1"/>
                </a:solidFill>
                <a:latin typeface="华文新魏" panose="02010800040101010101" pitchFamily="2" charset="-122"/>
                <a:ea typeface="华文新魏" panose="02010800040101010101" pitchFamily="2" charset="-122"/>
              </a:rPr>
              <a:t>返回查询列表数据</a:t>
            </a:r>
            <a:r>
              <a:rPr lang="zh-CN" altLang="zh-CN" sz="1800" dirty="0">
                <a:solidFill>
                  <a:schemeClr val="bg1"/>
                </a:solidFill>
                <a:latin typeface="华文新魏" panose="02010800040101010101" pitchFamily="2" charset="-122"/>
                <a:ea typeface="华文新魏" panose="02010800040101010101" pitchFamily="2" charset="-122"/>
              </a:rPr>
              <a:t>时，我是以</a:t>
            </a:r>
            <a:r>
              <a:rPr lang="en-US" altLang="zh-CN" sz="1800" dirty="0">
                <a:solidFill>
                  <a:schemeClr val="bg1"/>
                </a:solidFill>
                <a:latin typeface="华文新魏" panose="02010800040101010101" pitchFamily="2" charset="-122"/>
                <a:ea typeface="华文新魏" panose="02010800040101010101" pitchFamily="2" charset="-122"/>
              </a:rPr>
              <a:t>status&gt;0</a:t>
            </a:r>
            <a:r>
              <a:rPr lang="zh-CN" altLang="zh-CN" sz="1800" dirty="0">
                <a:solidFill>
                  <a:schemeClr val="bg1"/>
                </a:solidFill>
                <a:latin typeface="华文新魏" panose="02010800040101010101" pitchFamily="2" charset="-122"/>
                <a:ea typeface="华文新魏" panose="02010800040101010101" pitchFamily="2" charset="-122"/>
              </a:rPr>
              <a:t>作为条件到库里筛选，删除接口</a:t>
            </a:r>
            <a:r>
              <a:rPr lang="zh-CN" altLang="en-US" sz="1800" dirty="0">
                <a:solidFill>
                  <a:schemeClr val="bg1"/>
                </a:solidFill>
                <a:latin typeface="华文新魏" panose="02010800040101010101" pitchFamily="2" charset="-122"/>
                <a:ea typeface="华文新魏" panose="02010800040101010101" pitchFamily="2" charset="-122"/>
              </a:rPr>
              <a:t>时</a:t>
            </a:r>
            <a:r>
              <a:rPr lang="zh-CN" altLang="zh-CN" sz="1800" dirty="0">
                <a:solidFill>
                  <a:schemeClr val="bg1"/>
                </a:solidFill>
                <a:latin typeface="华文新魏" panose="02010800040101010101" pitchFamily="2" charset="-122"/>
                <a:ea typeface="华文新魏" panose="02010800040101010101" pitchFamily="2" charset="-122"/>
              </a:rPr>
              <a:t>我是</a:t>
            </a:r>
            <a:r>
              <a:rPr lang="en-US" altLang="zh-CN" sz="1800" dirty="0">
                <a:solidFill>
                  <a:schemeClr val="bg1"/>
                </a:solidFill>
                <a:latin typeface="华文新魏" panose="02010800040101010101" pitchFamily="2" charset="-122"/>
                <a:ea typeface="华文新魏" panose="02010800040101010101" pitchFamily="2" charset="-122"/>
              </a:rPr>
              <a:t>update</a:t>
            </a:r>
            <a:r>
              <a:rPr lang="zh-CN" altLang="en-US" sz="1800" dirty="0">
                <a:solidFill>
                  <a:schemeClr val="bg1"/>
                </a:solidFill>
                <a:latin typeface="华文新魏" panose="02010800040101010101" pitchFamily="2" charset="-122"/>
                <a:ea typeface="华文新魏" panose="02010800040101010101" pitchFamily="2" charset="-122"/>
              </a:rPr>
              <a:t>该条数据</a:t>
            </a:r>
            <a:r>
              <a:rPr lang="en-US" altLang="zh-CN" sz="1800" dirty="0">
                <a:solidFill>
                  <a:schemeClr val="bg1"/>
                </a:solidFill>
                <a:latin typeface="华文新魏" panose="02010800040101010101" pitchFamily="2" charset="-122"/>
                <a:ea typeface="华文新魏" panose="02010800040101010101" pitchFamily="2" charset="-122"/>
              </a:rPr>
              <a:t>status=0,</a:t>
            </a:r>
            <a:r>
              <a:rPr lang="zh-CN" altLang="en-US" sz="1800" dirty="0">
                <a:solidFill>
                  <a:schemeClr val="bg1"/>
                </a:solidFill>
                <a:latin typeface="华文新魏" panose="02010800040101010101" pitchFamily="2" charset="-122"/>
                <a:ea typeface="华文新魏" panose="02010800040101010101" pitchFamily="2" charset="-122"/>
              </a:rPr>
              <a:t>并未进行</a:t>
            </a:r>
            <a:r>
              <a:rPr lang="en-US" altLang="zh-CN" sz="1800" dirty="0">
                <a:solidFill>
                  <a:schemeClr val="bg1"/>
                </a:solidFill>
                <a:latin typeface="华文新魏" panose="02010800040101010101" pitchFamily="2" charset="-122"/>
                <a:ea typeface="华文新魏" panose="02010800040101010101" pitchFamily="2" charset="-122"/>
              </a:rPr>
              <a:t>delete</a:t>
            </a:r>
            <a:r>
              <a:rPr lang="zh-CN" altLang="en-US" sz="1800" dirty="0">
                <a:solidFill>
                  <a:schemeClr val="bg1"/>
                </a:solidFill>
                <a:latin typeface="华文新魏" panose="02010800040101010101" pitchFamily="2" charset="-122"/>
                <a:ea typeface="华文新魏" panose="02010800040101010101" pitchFamily="2" charset="-122"/>
              </a:rPr>
              <a:t>操作。这样处理也是想合理维护数据库数据。</a:t>
            </a:r>
          </a:p>
        </p:txBody>
      </p:sp>
      <p:pic>
        <p:nvPicPr>
          <p:cNvPr id="3" name="图片 2">
            <a:extLst>
              <a:ext uri="{FF2B5EF4-FFF2-40B4-BE49-F238E27FC236}">
                <a16:creationId xmlns:a16="http://schemas.microsoft.com/office/drawing/2014/main" id="{85702AE7-5DA2-4643-B3CF-FBF03591DE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376" y="7149"/>
            <a:ext cx="6215880" cy="3326998"/>
          </a:xfrm>
          <a:prstGeom prst="rect">
            <a:avLst/>
          </a:prstGeom>
        </p:spPr>
      </p:pic>
      <p:pic>
        <p:nvPicPr>
          <p:cNvPr id="9" name="图片 8">
            <a:extLst>
              <a:ext uri="{FF2B5EF4-FFF2-40B4-BE49-F238E27FC236}">
                <a16:creationId xmlns:a16="http://schemas.microsoft.com/office/drawing/2014/main" id="{A53E297B-7EF8-4754-910F-CA84631AB9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2423" y="3334147"/>
            <a:ext cx="6215879" cy="3545285"/>
          </a:xfrm>
          <a:prstGeom prst="rect">
            <a:avLst/>
          </a:prstGeom>
        </p:spPr>
      </p:pic>
    </p:spTree>
    <p:extLst>
      <p:ext uri="{BB962C8B-B14F-4D97-AF65-F5344CB8AC3E}">
        <p14:creationId xmlns:p14="http://schemas.microsoft.com/office/powerpoint/2010/main" val="2436166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1000"/>
                                        <p:tgtEl>
                                          <p:spTgt spid="37"/>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Scale>
                                      <p:cBhvr>
                                        <p:cTn id="1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 dur="1000" decel="50000" fill="hold">
                                          <p:stCondLst>
                                            <p:cond delay="0"/>
                                          </p:stCondLst>
                                        </p:cTn>
                                        <p:tgtEl>
                                          <p:spTgt spid="40"/>
                                        </p:tgtEl>
                                        <p:attrNameLst>
                                          <p:attrName>ppt_x</p:attrName>
                                          <p:attrName>ppt_y</p:attrName>
                                        </p:attrNameLst>
                                      </p:cBhvr>
                                      <p:rCtr x="0" y="0"/>
                                    </p:animMotion>
                                    <p:animEffect transition="in" filter="fade">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40"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42975" y="249098"/>
            <a:ext cx="3264693"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逻辑测试</a:t>
            </a:r>
          </a:p>
        </p:txBody>
      </p:sp>
      <p:sp>
        <p:nvSpPr>
          <p:cNvPr id="37" name="椭圆 3"/>
          <p:cNvSpPr>
            <a:spLocks noChangeArrowheads="1"/>
          </p:cNvSpPr>
          <p:nvPr/>
        </p:nvSpPr>
        <p:spPr bwMode="auto">
          <a:xfrm>
            <a:off x="100013" y="1092994"/>
            <a:ext cx="5700712" cy="5486876"/>
          </a:xfrm>
          <a:prstGeom prst="ellipse">
            <a:avLst/>
          </a:prstGeom>
          <a:noFill/>
          <a:ln w="9525">
            <a:solidFill>
              <a:schemeClr val="tx1">
                <a:lumMod val="75000"/>
                <a:lumOff val="25000"/>
              </a:schemeClr>
            </a:solidFill>
            <a:prstDash val="dash"/>
            <a:round/>
          </a:ln>
          <a:extLst>
            <a:ext uri="{909E8E84-426E-40DD-AFC4-6F175D3DCCD1}">
              <a14:hiddenFill xmlns:a14="http://schemas.microsoft.com/office/drawing/2010/main">
                <a:solidFill>
                  <a:srgbClr val="FFFFFF"/>
                </a:solidFill>
              </a14:hiddenFill>
            </a:ext>
          </a:ex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690">
              <a:solidFill>
                <a:schemeClr val="bg1"/>
              </a:solidFill>
              <a:ea typeface="宋体" panose="02010600030101010101" pitchFamily="2" charset="-122"/>
            </a:endParaRPr>
          </a:p>
        </p:txBody>
      </p:sp>
      <p:sp>
        <p:nvSpPr>
          <p:cNvPr id="40" name="Oval 24"/>
          <p:cNvSpPr>
            <a:spLocks noChangeArrowheads="1"/>
          </p:cNvSpPr>
          <p:nvPr/>
        </p:nvSpPr>
        <p:spPr bwMode="auto">
          <a:xfrm>
            <a:off x="100013" y="1393428"/>
            <a:ext cx="5101828" cy="4772025"/>
          </a:xfrm>
          <a:prstGeom prst="ellipse">
            <a:avLst/>
          </a:prstGeom>
          <a:solidFill>
            <a:schemeClr val="tx1">
              <a:lumMod val="65000"/>
              <a:lumOff val="35000"/>
            </a:schemeClr>
          </a:solidFill>
          <a:ln>
            <a:noFill/>
          </a:ln>
          <a:effectLst/>
        </p:spPr>
        <p:txBody>
          <a:bodyPr lIns="89046" tIns="44524" rIns="89046" bIns="44524"/>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anose="0201060903010101010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500"/>
              </a:lnSpc>
              <a:spcBef>
                <a:spcPct val="0"/>
              </a:spcBef>
              <a:buFontTx/>
              <a:buNone/>
              <a:defRPr/>
            </a:pPr>
            <a:r>
              <a:rPr lang="zh-CN" altLang="en-US" sz="1800" dirty="0">
                <a:solidFill>
                  <a:schemeClr val="bg1"/>
                </a:solidFill>
                <a:latin typeface="华文新魏" panose="02010800040101010101" pitchFamily="2" charset="-122"/>
                <a:ea typeface="华文新魏" panose="02010800040101010101" pitchFamily="2" charset="-122"/>
              </a:rPr>
              <a:t>测试点击添加和取消按钮是否可以正确为员工分配职位，</a:t>
            </a:r>
            <a:r>
              <a:rPr lang="zh-CN" altLang="zh-CN" sz="1800" dirty="0">
                <a:solidFill>
                  <a:schemeClr val="bg1"/>
                </a:solidFill>
                <a:latin typeface="华文新魏" panose="02010800040101010101" pitchFamily="2" charset="-122"/>
                <a:ea typeface="华文新魏" panose="02010800040101010101" pitchFamily="2" charset="-122"/>
              </a:rPr>
              <a:t>通过</a:t>
            </a:r>
            <a:r>
              <a:rPr lang="zh-CN" altLang="en-US" sz="1800" dirty="0">
                <a:solidFill>
                  <a:schemeClr val="bg1"/>
                </a:solidFill>
                <a:latin typeface="华文新魏" panose="02010800040101010101" pitchFamily="2" charset="-122"/>
                <a:ea typeface="华文新魏" panose="02010800040101010101" pitchFamily="2" charset="-122"/>
              </a:rPr>
              <a:t>勾选一位员工点击分配职位，如图所示，原只有线路管理，我添加一个配送管理，后台获取</a:t>
            </a:r>
            <a:r>
              <a:rPr lang="en-US" altLang="zh-CN" sz="1800" dirty="0" err="1">
                <a:solidFill>
                  <a:schemeClr val="bg1"/>
                </a:solidFill>
                <a:latin typeface="华文新魏" panose="02010800040101010101" pitchFamily="2" charset="-122"/>
                <a:ea typeface="华文新魏" panose="02010800040101010101" pitchFamily="2" charset="-122"/>
              </a:rPr>
              <a:t>empId</a:t>
            </a:r>
            <a:r>
              <a:rPr lang="zh-CN" altLang="en-US" sz="1800" dirty="0">
                <a:solidFill>
                  <a:schemeClr val="bg1"/>
                </a:solidFill>
                <a:latin typeface="华文新魏" panose="02010800040101010101" pitchFamily="2" charset="-122"/>
                <a:ea typeface="华文新魏" panose="02010800040101010101" pitchFamily="2" charset="-122"/>
              </a:rPr>
              <a:t>字段，以及职位</a:t>
            </a:r>
            <a:r>
              <a:rPr lang="en-US" altLang="zh-CN" sz="1800" dirty="0" err="1">
                <a:solidFill>
                  <a:schemeClr val="bg1"/>
                </a:solidFill>
                <a:latin typeface="华文新魏" panose="02010800040101010101" pitchFamily="2" charset="-122"/>
                <a:ea typeface="华文新魏" panose="02010800040101010101" pitchFamily="2" charset="-122"/>
              </a:rPr>
              <a:t>jobId</a:t>
            </a:r>
            <a:r>
              <a:rPr lang="zh-CN" altLang="en-US" sz="1800" dirty="0">
                <a:solidFill>
                  <a:schemeClr val="bg1"/>
                </a:solidFill>
                <a:latin typeface="华文新魏" panose="02010800040101010101" pitchFamily="2" charset="-122"/>
                <a:ea typeface="华文新魏" panose="02010800040101010101" pitchFamily="2" charset="-122"/>
              </a:rPr>
              <a:t>集合，批量保存到数据库员工职位表中。关闭弹框，</a:t>
            </a:r>
            <a:r>
              <a:rPr lang="en-US" altLang="zh-CN" sz="1800" dirty="0">
                <a:solidFill>
                  <a:schemeClr val="bg1"/>
                </a:solidFill>
                <a:latin typeface="华文新魏" panose="02010800040101010101" pitchFamily="2" charset="-122"/>
                <a:ea typeface="华文新魏" panose="02010800040101010101" pitchFamily="2" charset="-122"/>
              </a:rPr>
              <a:t>ajax</a:t>
            </a:r>
            <a:r>
              <a:rPr lang="zh-CN" altLang="en-US" sz="1800" dirty="0">
                <a:solidFill>
                  <a:schemeClr val="bg1"/>
                </a:solidFill>
                <a:latin typeface="华文新魏" panose="02010800040101010101" pitchFamily="2" charset="-122"/>
                <a:ea typeface="华文新魏" panose="02010800040101010101" pitchFamily="2" charset="-122"/>
              </a:rPr>
              <a:t>请求异步刷新页面可以看到管理职位为“线路管理，配送管理”，对比数据库数据，证明该操作的业务逻辑是正确的。</a:t>
            </a:r>
          </a:p>
        </p:txBody>
      </p:sp>
      <p:pic>
        <p:nvPicPr>
          <p:cNvPr id="8" name="图片 7">
            <a:extLst>
              <a:ext uri="{FF2B5EF4-FFF2-40B4-BE49-F238E27FC236}">
                <a16:creationId xmlns:a16="http://schemas.microsoft.com/office/drawing/2014/main" id="{D50D6063-7F0E-41C2-8E63-73C0210CF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5796" y="3070035"/>
            <a:ext cx="6071474" cy="3664579"/>
          </a:xfrm>
          <a:prstGeom prst="rect">
            <a:avLst/>
          </a:prstGeom>
        </p:spPr>
      </p:pic>
      <p:pic>
        <p:nvPicPr>
          <p:cNvPr id="12" name="图片 11">
            <a:extLst>
              <a:ext uri="{FF2B5EF4-FFF2-40B4-BE49-F238E27FC236}">
                <a16:creationId xmlns:a16="http://schemas.microsoft.com/office/drawing/2014/main" id="{44ED97D5-ABD9-4510-AF6A-1E4665536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805" y="-44900"/>
            <a:ext cx="6037465" cy="3106044"/>
          </a:xfrm>
          <a:prstGeom prst="rect">
            <a:avLst/>
          </a:prstGeom>
        </p:spPr>
      </p:pic>
    </p:spTree>
    <p:extLst>
      <p:ext uri="{BB962C8B-B14F-4D97-AF65-F5344CB8AC3E}">
        <p14:creationId xmlns:p14="http://schemas.microsoft.com/office/powerpoint/2010/main" val="1237652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1000"/>
                                        <p:tgtEl>
                                          <p:spTgt spid="37"/>
                                        </p:tgtEl>
                                      </p:cBhvr>
                                    </p:animEffect>
                                  </p:childTnLst>
                                </p:cTn>
                              </p:par>
                              <p:par>
                                <p:cTn id="8" presetID="52"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Scale>
                                      <p:cBhvr>
                                        <p:cTn id="1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 dur="1000" decel="50000" fill="hold">
                                          <p:stCondLst>
                                            <p:cond delay="0"/>
                                          </p:stCondLst>
                                        </p:cTn>
                                        <p:tgtEl>
                                          <p:spTgt spid="40"/>
                                        </p:tgtEl>
                                        <p:attrNameLst>
                                          <p:attrName>ppt_x</p:attrName>
                                          <p:attrName>ppt_y</p:attrName>
                                        </p:attrNameLst>
                                      </p:cBhvr>
                                      <p:rCtr x="0" y="0"/>
                                    </p:animMotion>
                                    <p:animEffect transition="in" filter="fade">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40"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华文行楷" panose="02010800040101010101" pitchFamily="2" charset="-122"/>
                <a:ea typeface="华文行楷" panose="02010800040101010101" pitchFamily="2" charset="-122"/>
              </a:rPr>
              <a:t>0</a:t>
            </a:r>
            <a:r>
              <a:rPr lang="en-US" sz="8800" dirty="0">
                <a:latin typeface="华文行楷" panose="02010800040101010101" pitchFamily="2" charset="-122"/>
                <a:ea typeface="华文行楷" panose="02010800040101010101" pitchFamily="2" charset="-122"/>
              </a:rPr>
              <a:t>5</a:t>
            </a:r>
          </a:p>
        </p:txBody>
      </p:sp>
      <p:sp>
        <p:nvSpPr>
          <p:cNvPr id="32" name="文本框 31"/>
          <p:cNvSpPr txBox="1"/>
          <p:nvPr/>
        </p:nvSpPr>
        <p:spPr>
          <a:xfrm>
            <a:off x="5304472" y="2637065"/>
            <a:ext cx="4422225" cy="706755"/>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华文新魏" panose="02010800040101010101" pitchFamily="2" charset="-122"/>
                <a:ea typeface="华文新魏" panose="02010800040101010101" pitchFamily="2" charset="-122"/>
                <a:sym typeface="+mn-ea"/>
              </a:rPr>
              <a:t>总结致谢</a:t>
            </a: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1DD98D8-E003-40B4-B63D-273FAEC5FD9F}"/>
              </a:ext>
            </a:extLst>
          </p:cNvPr>
          <p:cNvSpPr/>
          <p:nvPr/>
        </p:nvSpPr>
        <p:spPr>
          <a:xfrm>
            <a:off x="5422491" y="3531109"/>
            <a:ext cx="6096000" cy="923330"/>
          </a:xfrm>
          <a:prstGeom prst="rect">
            <a:avLst/>
          </a:prstGeom>
        </p:spPr>
        <p:txBody>
          <a:bodyPr>
            <a:spAutoFit/>
          </a:bodyPr>
          <a:lstStyle/>
          <a:p>
            <a:pPr marL="285750" indent="-285750">
              <a:buFont typeface="Wingdings" panose="05000000000000000000" pitchFamily="2" charset="2"/>
              <a:buChar char="l"/>
            </a:pP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总结</a:t>
            </a:r>
            <a:endParaRPr lang="en-US" altLang="zh-CN" dirty="0">
              <a:solidFill>
                <a:schemeClr val="tx1">
                  <a:lumMod val="75000"/>
                  <a:lumOff val="25000"/>
                </a:schemeClr>
              </a:solidFill>
              <a:latin typeface="华文楷体" panose="02010600040101010101" pitchFamily="2" charset="-122"/>
              <a:ea typeface="华文楷体" panose="02010600040101010101" pitchFamily="2" charset="-122"/>
            </a:endParaRPr>
          </a:p>
          <a:p>
            <a:endParaRPr lang="en-US" altLang="zh-CN" dirty="0">
              <a:solidFill>
                <a:schemeClr val="tx1">
                  <a:lumMod val="75000"/>
                  <a:lumOff val="25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l"/>
            </a:pP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致谢</a:t>
            </a:r>
            <a:endParaRPr lang="en-US" altLang="zh-CN" dirty="0">
              <a:solidFill>
                <a:schemeClr val="tx1">
                  <a:lumMod val="75000"/>
                  <a:lumOff val="2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535081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6" y="278130"/>
            <a:ext cx="4499854"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毕业设计总结</a:t>
            </a:r>
          </a:p>
        </p:txBody>
      </p:sp>
      <p:sp>
        <p:nvSpPr>
          <p:cNvPr id="2" name="Donut 9"/>
          <p:cNvSpPr/>
          <p:nvPr/>
        </p:nvSpPr>
        <p:spPr>
          <a:xfrm rot="5400000" flipH="1">
            <a:off x="4636106" y="1969446"/>
            <a:ext cx="2919046" cy="2919047"/>
          </a:xfrm>
          <a:prstGeom prst="donut">
            <a:avLst>
              <a:gd name="adj" fmla="val 106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Block Arc 6"/>
          <p:cNvSpPr/>
          <p:nvPr/>
        </p:nvSpPr>
        <p:spPr>
          <a:xfrm rot="5400000" flipH="1">
            <a:off x="4569332" y="1916496"/>
            <a:ext cx="3024937" cy="3024938"/>
          </a:xfrm>
          <a:prstGeom prst="blockArc">
            <a:avLst>
              <a:gd name="adj1" fmla="val 18691106"/>
              <a:gd name="adj2" fmla="val 15728904"/>
              <a:gd name="adj3" fmla="val 425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5"/>
          <p:cNvSpPr/>
          <p:nvPr/>
        </p:nvSpPr>
        <p:spPr>
          <a:xfrm rot="5400000" flipH="1">
            <a:off x="4464513" y="1872699"/>
            <a:ext cx="3112533" cy="3112534"/>
          </a:xfrm>
          <a:prstGeom prst="blockArc">
            <a:avLst>
              <a:gd name="adj1" fmla="val 694495"/>
              <a:gd name="adj2" fmla="val 15873992"/>
              <a:gd name="adj3" fmla="val 7112"/>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4"/>
          <p:cNvSpPr/>
          <p:nvPr/>
        </p:nvSpPr>
        <p:spPr>
          <a:xfrm rot="5400000" flipH="1">
            <a:off x="4467342" y="1800681"/>
            <a:ext cx="3256577" cy="3256578"/>
          </a:xfrm>
          <a:prstGeom prst="blockArc">
            <a:avLst>
              <a:gd name="adj1" fmla="val 6352315"/>
              <a:gd name="adj2" fmla="val 16072419"/>
              <a:gd name="adj3" fmla="val 1186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3"/>
          <p:cNvSpPr/>
          <p:nvPr/>
        </p:nvSpPr>
        <p:spPr>
          <a:xfrm rot="5400000" flipH="1">
            <a:off x="4290205" y="1623545"/>
            <a:ext cx="3610849" cy="3610850"/>
          </a:xfrm>
          <a:prstGeom prst="blockArc">
            <a:avLst>
              <a:gd name="adj1" fmla="val 9889163"/>
              <a:gd name="adj2" fmla="val 16249964"/>
              <a:gd name="adj3" fmla="val 175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11"/>
          <p:cNvSpPr/>
          <p:nvPr/>
        </p:nvSpPr>
        <p:spPr>
          <a:xfrm rot="5400000" flipH="1">
            <a:off x="5085956" y="2419295"/>
            <a:ext cx="2019349" cy="2019350"/>
          </a:xfrm>
          <a:prstGeom prst="donut">
            <a:avLst>
              <a:gd name="adj" fmla="val 106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p:cNvGrpSpPr/>
          <p:nvPr/>
        </p:nvGrpSpPr>
        <p:grpSpPr>
          <a:xfrm>
            <a:off x="3473380" y="2467180"/>
            <a:ext cx="1191076" cy="192578"/>
            <a:chOff x="3934014" y="2856701"/>
            <a:chExt cx="1348342" cy="218005"/>
          </a:xfrm>
          <a:solidFill>
            <a:srgbClr val="414955"/>
          </a:solidFill>
        </p:grpSpPr>
        <p:sp>
          <p:nvSpPr>
            <p:cNvPr id="15" name="Freeform 14"/>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7" name="Group 30"/>
          <p:cNvGrpSpPr/>
          <p:nvPr/>
        </p:nvGrpSpPr>
        <p:grpSpPr>
          <a:xfrm flipH="1">
            <a:off x="6628042" y="1778751"/>
            <a:ext cx="1191076" cy="192578"/>
            <a:chOff x="3934014" y="2856701"/>
            <a:chExt cx="1348342" cy="218005"/>
          </a:xfrm>
          <a:solidFill>
            <a:srgbClr val="5F6A7B"/>
          </a:solidFill>
        </p:grpSpPr>
        <p:sp>
          <p:nvSpPr>
            <p:cNvPr id="28" name="Freeform 31"/>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32"/>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0" name="Group 33"/>
          <p:cNvGrpSpPr/>
          <p:nvPr/>
        </p:nvGrpSpPr>
        <p:grpSpPr>
          <a:xfrm flipH="1" flipV="1">
            <a:off x="7555153" y="4622375"/>
            <a:ext cx="1523779" cy="192578"/>
            <a:chOff x="3557382" y="2856701"/>
            <a:chExt cx="1724974" cy="218005"/>
          </a:xfrm>
          <a:solidFill>
            <a:srgbClr val="414955"/>
          </a:solidFill>
        </p:grpSpPr>
        <p:sp>
          <p:nvSpPr>
            <p:cNvPr id="31" name="Freeform 34"/>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5"/>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5" name="Group 7"/>
          <p:cNvGrpSpPr/>
          <p:nvPr/>
        </p:nvGrpSpPr>
        <p:grpSpPr>
          <a:xfrm>
            <a:off x="5557130" y="2888932"/>
            <a:ext cx="1076998" cy="1080074"/>
            <a:chOff x="9778413" y="4684586"/>
            <a:chExt cx="516112" cy="517586"/>
          </a:xfrm>
          <a:solidFill>
            <a:srgbClr val="5F6A7B"/>
          </a:solidFill>
        </p:grpSpPr>
        <p:sp>
          <p:nvSpPr>
            <p:cNvPr id="36" name="Freeform 123"/>
            <p:cNvSpPr>
              <a:spLocks noEditPoints="1"/>
            </p:cNvSpPr>
            <p:nvPr/>
          </p:nvSpPr>
          <p:spPr bwMode="auto">
            <a:xfrm>
              <a:off x="9778413" y="4684586"/>
              <a:ext cx="516112" cy="517586"/>
            </a:xfrm>
            <a:custGeom>
              <a:avLst/>
              <a:gdLst>
                <a:gd name="T0" fmla="*/ 1528 w 3500"/>
                <a:gd name="T1" fmla="*/ 438 h 3510"/>
                <a:gd name="T2" fmla="*/ 1195 w 3500"/>
                <a:gd name="T3" fmla="*/ 616 h 3510"/>
                <a:gd name="T4" fmla="*/ 924 w 3500"/>
                <a:gd name="T5" fmla="*/ 637 h 3510"/>
                <a:gd name="T6" fmla="*/ 512 w 3500"/>
                <a:gd name="T7" fmla="*/ 758 h 3510"/>
                <a:gd name="T8" fmla="*/ 671 w 3500"/>
                <a:gd name="T9" fmla="*/ 1072 h 3510"/>
                <a:gd name="T10" fmla="*/ 505 w 3500"/>
                <a:gd name="T11" fmla="*/ 1473 h 3510"/>
                <a:gd name="T12" fmla="*/ 172 w 3500"/>
                <a:gd name="T13" fmla="*/ 1582 h 3510"/>
                <a:gd name="T14" fmla="*/ 378 w 3500"/>
                <a:gd name="T15" fmla="*/ 1959 h 3510"/>
                <a:gd name="T16" fmla="*/ 555 w 3500"/>
                <a:gd name="T17" fmla="*/ 2168 h 3510"/>
                <a:gd name="T18" fmla="*/ 665 w 3500"/>
                <a:gd name="T19" fmla="*/ 2528 h 3510"/>
                <a:gd name="T20" fmla="*/ 739 w 3500"/>
                <a:gd name="T21" fmla="*/ 2991 h 3510"/>
                <a:gd name="T22" fmla="*/ 1007 w 3500"/>
                <a:gd name="T23" fmla="*/ 2837 h 3510"/>
                <a:gd name="T24" fmla="*/ 1413 w 3500"/>
                <a:gd name="T25" fmla="*/ 2977 h 3510"/>
                <a:gd name="T26" fmla="*/ 1559 w 3500"/>
                <a:gd name="T27" fmla="*/ 3231 h 3510"/>
                <a:gd name="T28" fmla="*/ 1926 w 3500"/>
                <a:gd name="T29" fmla="*/ 3329 h 3510"/>
                <a:gd name="T30" fmla="*/ 2058 w 3500"/>
                <a:gd name="T31" fmla="*/ 2988 h 3510"/>
                <a:gd name="T32" fmla="*/ 2462 w 3500"/>
                <a:gd name="T33" fmla="*/ 2835 h 3510"/>
                <a:gd name="T34" fmla="*/ 2753 w 3500"/>
                <a:gd name="T35" fmla="*/ 2996 h 3510"/>
                <a:gd name="T36" fmla="*/ 2848 w 3500"/>
                <a:gd name="T37" fmla="*/ 2557 h 3510"/>
                <a:gd name="T38" fmla="*/ 2918 w 3500"/>
                <a:gd name="T39" fmla="*/ 2240 h 3510"/>
                <a:gd name="T40" fmla="*/ 3092 w 3500"/>
                <a:gd name="T41" fmla="*/ 1967 h 3510"/>
                <a:gd name="T42" fmla="*/ 3335 w 3500"/>
                <a:gd name="T43" fmla="*/ 1589 h 3510"/>
                <a:gd name="T44" fmla="*/ 3014 w 3500"/>
                <a:gd name="T45" fmla="*/ 1497 h 3510"/>
                <a:gd name="T46" fmla="*/ 2837 w 3500"/>
                <a:gd name="T47" fmla="*/ 1101 h 3510"/>
                <a:gd name="T48" fmla="*/ 2985 w 3500"/>
                <a:gd name="T49" fmla="*/ 767 h 3510"/>
                <a:gd name="T50" fmla="*/ 2656 w 3500"/>
                <a:gd name="T51" fmla="*/ 576 h 3510"/>
                <a:gd name="T52" fmla="*/ 2374 w 3500"/>
                <a:gd name="T53" fmla="*/ 652 h 3510"/>
                <a:gd name="T54" fmla="*/ 1988 w 3500"/>
                <a:gd name="T55" fmla="*/ 465 h 3510"/>
                <a:gd name="T56" fmla="*/ 1907 w 3500"/>
                <a:gd name="T57" fmla="*/ 164 h 3510"/>
                <a:gd name="T58" fmla="*/ 2048 w 3500"/>
                <a:gd name="T59" fmla="*/ 68 h 3510"/>
                <a:gd name="T60" fmla="*/ 2122 w 3500"/>
                <a:gd name="T61" fmla="*/ 370 h 3510"/>
                <a:gd name="T62" fmla="*/ 2469 w 3500"/>
                <a:gd name="T63" fmla="*/ 512 h 3510"/>
                <a:gd name="T64" fmla="*/ 2775 w 3500"/>
                <a:gd name="T65" fmla="*/ 352 h 3510"/>
                <a:gd name="T66" fmla="*/ 3143 w 3500"/>
                <a:gd name="T67" fmla="*/ 699 h 3510"/>
                <a:gd name="T68" fmla="*/ 2994 w 3500"/>
                <a:gd name="T69" fmla="*/ 1026 h 3510"/>
                <a:gd name="T70" fmla="*/ 3128 w 3500"/>
                <a:gd name="T71" fmla="*/ 1378 h 3510"/>
                <a:gd name="T72" fmla="*/ 3406 w 3500"/>
                <a:gd name="T73" fmla="*/ 1437 h 3510"/>
                <a:gd name="T74" fmla="*/ 3497 w 3500"/>
                <a:gd name="T75" fmla="*/ 1945 h 3510"/>
                <a:gd name="T76" fmla="*/ 3244 w 3500"/>
                <a:gd name="T77" fmla="*/ 2108 h 3510"/>
                <a:gd name="T78" fmla="*/ 3069 w 3500"/>
                <a:gd name="T79" fmla="*/ 2303 h 3510"/>
                <a:gd name="T80" fmla="*/ 3132 w 3500"/>
                <a:gd name="T81" fmla="*/ 2671 h 3510"/>
                <a:gd name="T82" fmla="*/ 3098 w 3500"/>
                <a:gd name="T83" fmla="*/ 2885 h 3510"/>
                <a:gd name="T84" fmla="*/ 2690 w 3500"/>
                <a:gd name="T85" fmla="*/ 3152 h 3510"/>
                <a:gd name="T86" fmla="*/ 2377 w 3500"/>
                <a:gd name="T87" fmla="*/ 3042 h 3510"/>
                <a:gd name="T88" fmla="*/ 2116 w 3500"/>
                <a:gd name="T89" fmla="*/ 3153 h 3510"/>
                <a:gd name="T90" fmla="*/ 1971 w 3500"/>
                <a:gd name="T91" fmla="*/ 3498 h 3510"/>
                <a:gd name="T92" fmla="*/ 1452 w 3500"/>
                <a:gd name="T93" fmla="*/ 3442 h 3510"/>
                <a:gd name="T94" fmla="*/ 1378 w 3500"/>
                <a:gd name="T95" fmla="*/ 3140 h 3510"/>
                <a:gd name="T96" fmla="*/ 1031 w 3500"/>
                <a:gd name="T97" fmla="*/ 2998 h 3510"/>
                <a:gd name="T98" fmla="*/ 725 w 3500"/>
                <a:gd name="T99" fmla="*/ 3158 h 3510"/>
                <a:gd name="T100" fmla="*/ 357 w 3500"/>
                <a:gd name="T101" fmla="*/ 2811 h 3510"/>
                <a:gd name="T102" fmla="*/ 506 w 3500"/>
                <a:gd name="T103" fmla="*/ 2484 h 3510"/>
                <a:gd name="T104" fmla="*/ 372 w 3500"/>
                <a:gd name="T105" fmla="*/ 2132 h 3510"/>
                <a:gd name="T106" fmla="*/ 94 w 3500"/>
                <a:gd name="T107" fmla="*/ 2073 h 3510"/>
                <a:gd name="T108" fmla="*/ 3 w 3500"/>
                <a:gd name="T109" fmla="*/ 1565 h 3510"/>
                <a:gd name="T110" fmla="*/ 256 w 3500"/>
                <a:gd name="T111" fmla="*/ 1402 h 3510"/>
                <a:gd name="T112" fmla="*/ 431 w 3500"/>
                <a:gd name="T113" fmla="*/ 1207 h 3510"/>
                <a:gd name="T114" fmla="*/ 368 w 3500"/>
                <a:gd name="T115" fmla="*/ 839 h 3510"/>
                <a:gd name="T116" fmla="*/ 402 w 3500"/>
                <a:gd name="T117" fmla="*/ 625 h 3510"/>
                <a:gd name="T118" fmla="*/ 810 w 3500"/>
                <a:gd name="T119" fmla="*/ 358 h 3510"/>
                <a:gd name="T120" fmla="*/ 1123 w 3500"/>
                <a:gd name="T121" fmla="*/ 468 h 3510"/>
                <a:gd name="T122" fmla="*/ 1384 w 3500"/>
                <a:gd name="T123" fmla="*/ 357 h 3510"/>
                <a:gd name="T124" fmla="*/ 1529 w 3500"/>
                <a:gd name="T125" fmla="*/ 12 h 3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0" h="3510">
                  <a:moveTo>
                    <a:pt x="1593" y="164"/>
                  </a:moveTo>
                  <a:lnTo>
                    <a:pt x="1585" y="166"/>
                  </a:lnTo>
                  <a:lnTo>
                    <a:pt x="1577" y="172"/>
                  </a:lnTo>
                  <a:lnTo>
                    <a:pt x="1574" y="181"/>
                  </a:lnTo>
                  <a:lnTo>
                    <a:pt x="1559" y="280"/>
                  </a:lnTo>
                  <a:lnTo>
                    <a:pt x="1546" y="379"/>
                  </a:lnTo>
                  <a:lnTo>
                    <a:pt x="1539" y="410"/>
                  </a:lnTo>
                  <a:lnTo>
                    <a:pt x="1528" y="438"/>
                  </a:lnTo>
                  <a:lnTo>
                    <a:pt x="1512" y="465"/>
                  </a:lnTo>
                  <a:lnTo>
                    <a:pt x="1492" y="487"/>
                  </a:lnTo>
                  <a:lnTo>
                    <a:pt x="1469" y="506"/>
                  </a:lnTo>
                  <a:lnTo>
                    <a:pt x="1442" y="522"/>
                  </a:lnTo>
                  <a:lnTo>
                    <a:pt x="1413" y="533"/>
                  </a:lnTo>
                  <a:lnTo>
                    <a:pt x="1338" y="556"/>
                  </a:lnTo>
                  <a:lnTo>
                    <a:pt x="1266" y="584"/>
                  </a:lnTo>
                  <a:lnTo>
                    <a:pt x="1195" y="616"/>
                  </a:lnTo>
                  <a:lnTo>
                    <a:pt x="1126" y="652"/>
                  </a:lnTo>
                  <a:lnTo>
                    <a:pt x="1098" y="665"/>
                  </a:lnTo>
                  <a:lnTo>
                    <a:pt x="1069" y="673"/>
                  </a:lnTo>
                  <a:lnTo>
                    <a:pt x="1038" y="675"/>
                  </a:lnTo>
                  <a:lnTo>
                    <a:pt x="1009" y="673"/>
                  </a:lnTo>
                  <a:lnTo>
                    <a:pt x="979" y="667"/>
                  </a:lnTo>
                  <a:lnTo>
                    <a:pt x="950" y="654"/>
                  </a:lnTo>
                  <a:lnTo>
                    <a:pt x="924" y="637"/>
                  </a:lnTo>
                  <a:lnTo>
                    <a:pt x="844" y="576"/>
                  </a:lnTo>
                  <a:lnTo>
                    <a:pt x="765" y="517"/>
                  </a:lnTo>
                  <a:lnTo>
                    <a:pt x="756" y="514"/>
                  </a:lnTo>
                  <a:lnTo>
                    <a:pt x="747" y="514"/>
                  </a:lnTo>
                  <a:lnTo>
                    <a:pt x="739" y="519"/>
                  </a:lnTo>
                  <a:lnTo>
                    <a:pt x="518" y="741"/>
                  </a:lnTo>
                  <a:lnTo>
                    <a:pt x="512" y="749"/>
                  </a:lnTo>
                  <a:lnTo>
                    <a:pt x="512" y="758"/>
                  </a:lnTo>
                  <a:lnTo>
                    <a:pt x="515" y="767"/>
                  </a:lnTo>
                  <a:lnTo>
                    <a:pt x="575" y="847"/>
                  </a:lnTo>
                  <a:lnTo>
                    <a:pt x="635" y="926"/>
                  </a:lnTo>
                  <a:lnTo>
                    <a:pt x="652" y="953"/>
                  </a:lnTo>
                  <a:lnTo>
                    <a:pt x="665" y="982"/>
                  </a:lnTo>
                  <a:lnTo>
                    <a:pt x="671" y="1012"/>
                  </a:lnTo>
                  <a:lnTo>
                    <a:pt x="673" y="1041"/>
                  </a:lnTo>
                  <a:lnTo>
                    <a:pt x="671" y="1072"/>
                  </a:lnTo>
                  <a:lnTo>
                    <a:pt x="663" y="1101"/>
                  </a:lnTo>
                  <a:lnTo>
                    <a:pt x="650" y="1130"/>
                  </a:lnTo>
                  <a:lnTo>
                    <a:pt x="614" y="1199"/>
                  </a:lnTo>
                  <a:lnTo>
                    <a:pt x="582" y="1270"/>
                  </a:lnTo>
                  <a:lnTo>
                    <a:pt x="555" y="1342"/>
                  </a:lnTo>
                  <a:lnTo>
                    <a:pt x="531" y="1417"/>
                  </a:lnTo>
                  <a:lnTo>
                    <a:pt x="521" y="1447"/>
                  </a:lnTo>
                  <a:lnTo>
                    <a:pt x="505" y="1473"/>
                  </a:lnTo>
                  <a:lnTo>
                    <a:pt x="486" y="1497"/>
                  </a:lnTo>
                  <a:lnTo>
                    <a:pt x="463" y="1517"/>
                  </a:lnTo>
                  <a:lnTo>
                    <a:pt x="437" y="1533"/>
                  </a:lnTo>
                  <a:lnTo>
                    <a:pt x="408" y="1543"/>
                  </a:lnTo>
                  <a:lnTo>
                    <a:pt x="378" y="1551"/>
                  </a:lnTo>
                  <a:lnTo>
                    <a:pt x="279" y="1564"/>
                  </a:lnTo>
                  <a:lnTo>
                    <a:pt x="180" y="1578"/>
                  </a:lnTo>
                  <a:lnTo>
                    <a:pt x="172" y="1582"/>
                  </a:lnTo>
                  <a:lnTo>
                    <a:pt x="165" y="1589"/>
                  </a:lnTo>
                  <a:lnTo>
                    <a:pt x="163" y="1599"/>
                  </a:lnTo>
                  <a:lnTo>
                    <a:pt x="163" y="1912"/>
                  </a:lnTo>
                  <a:lnTo>
                    <a:pt x="165" y="1921"/>
                  </a:lnTo>
                  <a:lnTo>
                    <a:pt x="172" y="1928"/>
                  </a:lnTo>
                  <a:lnTo>
                    <a:pt x="180" y="1932"/>
                  </a:lnTo>
                  <a:lnTo>
                    <a:pt x="279" y="1946"/>
                  </a:lnTo>
                  <a:lnTo>
                    <a:pt x="378" y="1959"/>
                  </a:lnTo>
                  <a:lnTo>
                    <a:pt x="408" y="1967"/>
                  </a:lnTo>
                  <a:lnTo>
                    <a:pt x="437" y="1977"/>
                  </a:lnTo>
                  <a:lnTo>
                    <a:pt x="463" y="1993"/>
                  </a:lnTo>
                  <a:lnTo>
                    <a:pt x="486" y="2013"/>
                  </a:lnTo>
                  <a:lnTo>
                    <a:pt x="505" y="2037"/>
                  </a:lnTo>
                  <a:lnTo>
                    <a:pt x="521" y="2063"/>
                  </a:lnTo>
                  <a:lnTo>
                    <a:pt x="531" y="2093"/>
                  </a:lnTo>
                  <a:lnTo>
                    <a:pt x="555" y="2168"/>
                  </a:lnTo>
                  <a:lnTo>
                    <a:pt x="582" y="2240"/>
                  </a:lnTo>
                  <a:lnTo>
                    <a:pt x="614" y="2311"/>
                  </a:lnTo>
                  <a:lnTo>
                    <a:pt x="650" y="2380"/>
                  </a:lnTo>
                  <a:lnTo>
                    <a:pt x="663" y="2409"/>
                  </a:lnTo>
                  <a:lnTo>
                    <a:pt x="671" y="2438"/>
                  </a:lnTo>
                  <a:lnTo>
                    <a:pt x="673" y="2469"/>
                  </a:lnTo>
                  <a:lnTo>
                    <a:pt x="671" y="2498"/>
                  </a:lnTo>
                  <a:lnTo>
                    <a:pt x="665" y="2528"/>
                  </a:lnTo>
                  <a:lnTo>
                    <a:pt x="652" y="2557"/>
                  </a:lnTo>
                  <a:lnTo>
                    <a:pt x="635" y="2584"/>
                  </a:lnTo>
                  <a:lnTo>
                    <a:pt x="575" y="2663"/>
                  </a:lnTo>
                  <a:lnTo>
                    <a:pt x="515" y="2743"/>
                  </a:lnTo>
                  <a:lnTo>
                    <a:pt x="512" y="2752"/>
                  </a:lnTo>
                  <a:lnTo>
                    <a:pt x="512" y="2761"/>
                  </a:lnTo>
                  <a:lnTo>
                    <a:pt x="518" y="2769"/>
                  </a:lnTo>
                  <a:lnTo>
                    <a:pt x="739" y="2991"/>
                  </a:lnTo>
                  <a:lnTo>
                    <a:pt x="747" y="2996"/>
                  </a:lnTo>
                  <a:lnTo>
                    <a:pt x="756" y="2997"/>
                  </a:lnTo>
                  <a:lnTo>
                    <a:pt x="765" y="2993"/>
                  </a:lnTo>
                  <a:lnTo>
                    <a:pt x="844" y="2934"/>
                  </a:lnTo>
                  <a:lnTo>
                    <a:pt x="924" y="2873"/>
                  </a:lnTo>
                  <a:lnTo>
                    <a:pt x="950" y="2856"/>
                  </a:lnTo>
                  <a:lnTo>
                    <a:pt x="978" y="2844"/>
                  </a:lnTo>
                  <a:lnTo>
                    <a:pt x="1007" y="2837"/>
                  </a:lnTo>
                  <a:lnTo>
                    <a:pt x="1036" y="2835"/>
                  </a:lnTo>
                  <a:lnTo>
                    <a:pt x="1067" y="2837"/>
                  </a:lnTo>
                  <a:lnTo>
                    <a:pt x="1098" y="2845"/>
                  </a:lnTo>
                  <a:lnTo>
                    <a:pt x="1126" y="2858"/>
                  </a:lnTo>
                  <a:lnTo>
                    <a:pt x="1195" y="2894"/>
                  </a:lnTo>
                  <a:lnTo>
                    <a:pt x="1266" y="2926"/>
                  </a:lnTo>
                  <a:lnTo>
                    <a:pt x="1338" y="2954"/>
                  </a:lnTo>
                  <a:lnTo>
                    <a:pt x="1413" y="2977"/>
                  </a:lnTo>
                  <a:lnTo>
                    <a:pt x="1442" y="2988"/>
                  </a:lnTo>
                  <a:lnTo>
                    <a:pt x="1469" y="3004"/>
                  </a:lnTo>
                  <a:lnTo>
                    <a:pt x="1492" y="3023"/>
                  </a:lnTo>
                  <a:lnTo>
                    <a:pt x="1512" y="3045"/>
                  </a:lnTo>
                  <a:lnTo>
                    <a:pt x="1528" y="3072"/>
                  </a:lnTo>
                  <a:lnTo>
                    <a:pt x="1539" y="3101"/>
                  </a:lnTo>
                  <a:lnTo>
                    <a:pt x="1546" y="3131"/>
                  </a:lnTo>
                  <a:lnTo>
                    <a:pt x="1559" y="3231"/>
                  </a:lnTo>
                  <a:lnTo>
                    <a:pt x="1574" y="3329"/>
                  </a:lnTo>
                  <a:lnTo>
                    <a:pt x="1577" y="3338"/>
                  </a:lnTo>
                  <a:lnTo>
                    <a:pt x="1585" y="3344"/>
                  </a:lnTo>
                  <a:lnTo>
                    <a:pt x="1593" y="3346"/>
                  </a:lnTo>
                  <a:lnTo>
                    <a:pt x="1907" y="3346"/>
                  </a:lnTo>
                  <a:lnTo>
                    <a:pt x="1915" y="3344"/>
                  </a:lnTo>
                  <a:lnTo>
                    <a:pt x="1923" y="3338"/>
                  </a:lnTo>
                  <a:lnTo>
                    <a:pt x="1926" y="3329"/>
                  </a:lnTo>
                  <a:lnTo>
                    <a:pt x="1941" y="3230"/>
                  </a:lnTo>
                  <a:lnTo>
                    <a:pt x="1954" y="3131"/>
                  </a:lnTo>
                  <a:lnTo>
                    <a:pt x="1961" y="3101"/>
                  </a:lnTo>
                  <a:lnTo>
                    <a:pt x="1972" y="3072"/>
                  </a:lnTo>
                  <a:lnTo>
                    <a:pt x="1988" y="3045"/>
                  </a:lnTo>
                  <a:lnTo>
                    <a:pt x="2008" y="3023"/>
                  </a:lnTo>
                  <a:lnTo>
                    <a:pt x="2031" y="3004"/>
                  </a:lnTo>
                  <a:lnTo>
                    <a:pt x="2058" y="2988"/>
                  </a:lnTo>
                  <a:lnTo>
                    <a:pt x="2087" y="2977"/>
                  </a:lnTo>
                  <a:lnTo>
                    <a:pt x="2162" y="2954"/>
                  </a:lnTo>
                  <a:lnTo>
                    <a:pt x="2234" y="2926"/>
                  </a:lnTo>
                  <a:lnTo>
                    <a:pt x="2305" y="2894"/>
                  </a:lnTo>
                  <a:lnTo>
                    <a:pt x="2374" y="2858"/>
                  </a:lnTo>
                  <a:lnTo>
                    <a:pt x="2402" y="2845"/>
                  </a:lnTo>
                  <a:lnTo>
                    <a:pt x="2431" y="2837"/>
                  </a:lnTo>
                  <a:lnTo>
                    <a:pt x="2462" y="2835"/>
                  </a:lnTo>
                  <a:lnTo>
                    <a:pt x="2491" y="2837"/>
                  </a:lnTo>
                  <a:lnTo>
                    <a:pt x="2521" y="2843"/>
                  </a:lnTo>
                  <a:lnTo>
                    <a:pt x="2550" y="2856"/>
                  </a:lnTo>
                  <a:lnTo>
                    <a:pt x="2576" y="2873"/>
                  </a:lnTo>
                  <a:lnTo>
                    <a:pt x="2656" y="2934"/>
                  </a:lnTo>
                  <a:lnTo>
                    <a:pt x="2735" y="2993"/>
                  </a:lnTo>
                  <a:lnTo>
                    <a:pt x="2744" y="2997"/>
                  </a:lnTo>
                  <a:lnTo>
                    <a:pt x="2753" y="2996"/>
                  </a:lnTo>
                  <a:lnTo>
                    <a:pt x="2761" y="2991"/>
                  </a:lnTo>
                  <a:lnTo>
                    <a:pt x="2982" y="2769"/>
                  </a:lnTo>
                  <a:lnTo>
                    <a:pt x="2988" y="2761"/>
                  </a:lnTo>
                  <a:lnTo>
                    <a:pt x="2988" y="2752"/>
                  </a:lnTo>
                  <a:lnTo>
                    <a:pt x="2985" y="2743"/>
                  </a:lnTo>
                  <a:lnTo>
                    <a:pt x="2925" y="2663"/>
                  </a:lnTo>
                  <a:lnTo>
                    <a:pt x="2865" y="2584"/>
                  </a:lnTo>
                  <a:lnTo>
                    <a:pt x="2848" y="2557"/>
                  </a:lnTo>
                  <a:lnTo>
                    <a:pt x="2835" y="2528"/>
                  </a:lnTo>
                  <a:lnTo>
                    <a:pt x="2829" y="2498"/>
                  </a:lnTo>
                  <a:lnTo>
                    <a:pt x="2827" y="2469"/>
                  </a:lnTo>
                  <a:lnTo>
                    <a:pt x="2829" y="2438"/>
                  </a:lnTo>
                  <a:lnTo>
                    <a:pt x="2837" y="2409"/>
                  </a:lnTo>
                  <a:lnTo>
                    <a:pt x="2850" y="2380"/>
                  </a:lnTo>
                  <a:lnTo>
                    <a:pt x="2886" y="2311"/>
                  </a:lnTo>
                  <a:lnTo>
                    <a:pt x="2918" y="2240"/>
                  </a:lnTo>
                  <a:lnTo>
                    <a:pt x="2945" y="2168"/>
                  </a:lnTo>
                  <a:lnTo>
                    <a:pt x="2969" y="2093"/>
                  </a:lnTo>
                  <a:lnTo>
                    <a:pt x="2979" y="2063"/>
                  </a:lnTo>
                  <a:lnTo>
                    <a:pt x="2995" y="2037"/>
                  </a:lnTo>
                  <a:lnTo>
                    <a:pt x="3014" y="2013"/>
                  </a:lnTo>
                  <a:lnTo>
                    <a:pt x="3037" y="1993"/>
                  </a:lnTo>
                  <a:lnTo>
                    <a:pt x="3063" y="1977"/>
                  </a:lnTo>
                  <a:lnTo>
                    <a:pt x="3092" y="1967"/>
                  </a:lnTo>
                  <a:lnTo>
                    <a:pt x="3122" y="1959"/>
                  </a:lnTo>
                  <a:lnTo>
                    <a:pt x="3221" y="1946"/>
                  </a:lnTo>
                  <a:lnTo>
                    <a:pt x="3320" y="1932"/>
                  </a:lnTo>
                  <a:lnTo>
                    <a:pt x="3328" y="1928"/>
                  </a:lnTo>
                  <a:lnTo>
                    <a:pt x="3335" y="1921"/>
                  </a:lnTo>
                  <a:lnTo>
                    <a:pt x="3337" y="1912"/>
                  </a:lnTo>
                  <a:lnTo>
                    <a:pt x="3337" y="1598"/>
                  </a:lnTo>
                  <a:lnTo>
                    <a:pt x="3335" y="1589"/>
                  </a:lnTo>
                  <a:lnTo>
                    <a:pt x="3328" y="1582"/>
                  </a:lnTo>
                  <a:lnTo>
                    <a:pt x="3320" y="1578"/>
                  </a:lnTo>
                  <a:lnTo>
                    <a:pt x="3221" y="1564"/>
                  </a:lnTo>
                  <a:lnTo>
                    <a:pt x="3122" y="1551"/>
                  </a:lnTo>
                  <a:lnTo>
                    <a:pt x="3092" y="1543"/>
                  </a:lnTo>
                  <a:lnTo>
                    <a:pt x="3063" y="1533"/>
                  </a:lnTo>
                  <a:lnTo>
                    <a:pt x="3037" y="1517"/>
                  </a:lnTo>
                  <a:lnTo>
                    <a:pt x="3014" y="1497"/>
                  </a:lnTo>
                  <a:lnTo>
                    <a:pt x="2995" y="1473"/>
                  </a:lnTo>
                  <a:lnTo>
                    <a:pt x="2979" y="1447"/>
                  </a:lnTo>
                  <a:lnTo>
                    <a:pt x="2969" y="1417"/>
                  </a:lnTo>
                  <a:lnTo>
                    <a:pt x="2945" y="1342"/>
                  </a:lnTo>
                  <a:lnTo>
                    <a:pt x="2918" y="1270"/>
                  </a:lnTo>
                  <a:lnTo>
                    <a:pt x="2886" y="1199"/>
                  </a:lnTo>
                  <a:lnTo>
                    <a:pt x="2850" y="1130"/>
                  </a:lnTo>
                  <a:lnTo>
                    <a:pt x="2837" y="1101"/>
                  </a:lnTo>
                  <a:lnTo>
                    <a:pt x="2829" y="1072"/>
                  </a:lnTo>
                  <a:lnTo>
                    <a:pt x="2827" y="1041"/>
                  </a:lnTo>
                  <a:lnTo>
                    <a:pt x="2829" y="1012"/>
                  </a:lnTo>
                  <a:lnTo>
                    <a:pt x="2835" y="982"/>
                  </a:lnTo>
                  <a:lnTo>
                    <a:pt x="2848" y="953"/>
                  </a:lnTo>
                  <a:lnTo>
                    <a:pt x="2865" y="926"/>
                  </a:lnTo>
                  <a:lnTo>
                    <a:pt x="2925" y="847"/>
                  </a:lnTo>
                  <a:lnTo>
                    <a:pt x="2985" y="767"/>
                  </a:lnTo>
                  <a:lnTo>
                    <a:pt x="2988" y="758"/>
                  </a:lnTo>
                  <a:lnTo>
                    <a:pt x="2988" y="749"/>
                  </a:lnTo>
                  <a:lnTo>
                    <a:pt x="2982" y="741"/>
                  </a:lnTo>
                  <a:lnTo>
                    <a:pt x="2761" y="519"/>
                  </a:lnTo>
                  <a:lnTo>
                    <a:pt x="2753" y="514"/>
                  </a:lnTo>
                  <a:lnTo>
                    <a:pt x="2744" y="514"/>
                  </a:lnTo>
                  <a:lnTo>
                    <a:pt x="2735" y="517"/>
                  </a:lnTo>
                  <a:lnTo>
                    <a:pt x="2656" y="576"/>
                  </a:lnTo>
                  <a:lnTo>
                    <a:pt x="2576" y="637"/>
                  </a:lnTo>
                  <a:lnTo>
                    <a:pt x="2550" y="654"/>
                  </a:lnTo>
                  <a:lnTo>
                    <a:pt x="2521" y="667"/>
                  </a:lnTo>
                  <a:lnTo>
                    <a:pt x="2491" y="673"/>
                  </a:lnTo>
                  <a:lnTo>
                    <a:pt x="2462" y="675"/>
                  </a:lnTo>
                  <a:lnTo>
                    <a:pt x="2431" y="673"/>
                  </a:lnTo>
                  <a:lnTo>
                    <a:pt x="2402" y="665"/>
                  </a:lnTo>
                  <a:lnTo>
                    <a:pt x="2374" y="652"/>
                  </a:lnTo>
                  <a:lnTo>
                    <a:pt x="2305" y="616"/>
                  </a:lnTo>
                  <a:lnTo>
                    <a:pt x="2234" y="584"/>
                  </a:lnTo>
                  <a:lnTo>
                    <a:pt x="2162" y="556"/>
                  </a:lnTo>
                  <a:lnTo>
                    <a:pt x="2087" y="533"/>
                  </a:lnTo>
                  <a:lnTo>
                    <a:pt x="2058" y="522"/>
                  </a:lnTo>
                  <a:lnTo>
                    <a:pt x="2031" y="506"/>
                  </a:lnTo>
                  <a:lnTo>
                    <a:pt x="2008" y="487"/>
                  </a:lnTo>
                  <a:lnTo>
                    <a:pt x="1988" y="465"/>
                  </a:lnTo>
                  <a:lnTo>
                    <a:pt x="1972" y="438"/>
                  </a:lnTo>
                  <a:lnTo>
                    <a:pt x="1961" y="410"/>
                  </a:lnTo>
                  <a:lnTo>
                    <a:pt x="1954" y="379"/>
                  </a:lnTo>
                  <a:lnTo>
                    <a:pt x="1941" y="280"/>
                  </a:lnTo>
                  <a:lnTo>
                    <a:pt x="1926" y="181"/>
                  </a:lnTo>
                  <a:lnTo>
                    <a:pt x="1923" y="172"/>
                  </a:lnTo>
                  <a:lnTo>
                    <a:pt x="1915" y="166"/>
                  </a:lnTo>
                  <a:lnTo>
                    <a:pt x="1907" y="164"/>
                  </a:lnTo>
                  <a:lnTo>
                    <a:pt x="1593" y="164"/>
                  </a:lnTo>
                  <a:close/>
                  <a:moveTo>
                    <a:pt x="1593" y="0"/>
                  </a:moveTo>
                  <a:lnTo>
                    <a:pt x="1907" y="0"/>
                  </a:lnTo>
                  <a:lnTo>
                    <a:pt x="1940" y="3"/>
                  </a:lnTo>
                  <a:lnTo>
                    <a:pt x="1971" y="12"/>
                  </a:lnTo>
                  <a:lnTo>
                    <a:pt x="2000" y="26"/>
                  </a:lnTo>
                  <a:lnTo>
                    <a:pt x="2026" y="45"/>
                  </a:lnTo>
                  <a:lnTo>
                    <a:pt x="2048" y="68"/>
                  </a:lnTo>
                  <a:lnTo>
                    <a:pt x="2067" y="95"/>
                  </a:lnTo>
                  <a:lnTo>
                    <a:pt x="2080" y="124"/>
                  </a:lnTo>
                  <a:lnTo>
                    <a:pt x="2088" y="156"/>
                  </a:lnTo>
                  <a:lnTo>
                    <a:pt x="2102" y="256"/>
                  </a:lnTo>
                  <a:lnTo>
                    <a:pt x="2116" y="357"/>
                  </a:lnTo>
                  <a:lnTo>
                    <a:pt x="2117" y="363"/>
                  </a:lnTo>
                  <a:lnTo>
                    <a:pt x="2119" y="367"/>
                  </a:lnTo>
                  <a:lnTo>
                    <a:pt x="2122" y="370"/>
                  </a:lnTo>
                  <a:lnTo>
                    <a:pt x="2125" y="373"/>
                  </a:lnTo>
                  <a:lnTo>
                    <a:pt x="2130" y="374"/>
                  </a:lnTo>
                  <a:lnTo>
                    <a:pt x="2215" y="401"/>
                  </a:lnTo>
                  <a:lnTo>
                    <a:pt x="2296" y="432"/>
                  </a:lnTo>
                  <a:lnTo>
                    <a:pt x="2377" y="468"/>
                  </a:lnTo>
                  <a:lnTo>
                    <a:pt x="2454" y="509"/>
                  </a:lnTo>
                  <a:lnTo>
                    <a:pt x="2462" y="512"/>
                  </a:lnTo>
                  <a:lnTo>
                    <a:pt x="2469" y="512"/>
                  </a:lnTo>
                  <a:lnTo>
                    <a:pt x="2477" y="507"/>
                  </a:lnTo>
                  <a:lnTo>
                    <a:pt x="2557" y="446"/>
                  </a:lnTo>
                  <a:lnTo>
                    <a:pt x="2638" y="385"/>
                  </a:lnTo>
                  <a:lnTo>
                    <a:pt x="2663" y="369"/>
                  </a:lnTo>
                  <a:lnTo>
                    <a:pt x="2690" y="358"/>
                  </a:lnTo>
                  <a:lnTo>
                    <a:pt x="2718" y="352"/>
                  </a:lnTo>
                  <a:lnTo>
                    <a:pt x="2746" y="350"/>
                  </a:lnTo>
                  <a:lnTo>
                    <a:pt x="2775" y="352"/>
                  </a:lnTo>
                  <a:lnTo>
                    <a:pt x="2803" y="358"/>
                  </a:lnTo>
                  <a:lnTo>
                    <a:pt x="2830" y="369"/>
                  </a:lnTo>
                  <a:lnTo>
                    <a:pt x="2854" y="384"/>
                  </a:lnTo>
                  <a:lnTo>
                    <a:pt x="2876" y="403"/>
                  </a:lnTo>
                  <a:lnTo>
                    <a:pt x="3098" y="625"/>
                  </a:lnTo>
                  <a:lnTo>
                    <a:pt x="3117" y="648"/>
                  </a:lnTo>
                  <a:lnTo>
                    <a:pt x="3132" y="672"/>
                  </a:lnTo>
                  <a:lnTo>
                    <a:pt x="3143" y="699"/>
                  </a:lnTo>
                  <a:lnTo>
                    <a:pt x="3149" y="728"/>
                  </a:lnTo>
                  <a:lnTo>
                    <a:pt x="3151" y="756"/>
                  </a:lnTo>
                  <a:lnTo>
                    <a:pt x="3149" y="784"/>
                  </a:lnTo>
                  <a:lnTo>
                    <a:pt x="3143" y="813"/>
                  </a:lnTo>
                  <a:lnTo>
                    <a:pt x="3132" y="839"/>
                  </a:lnTo>
                  <a:lnTo>
                    <a:pt x="3116" y="865"/>
                  </a:lnTo>
                  <a:lnTo>
                    <a:pt x="3056" y="946"/>
                  </a:lnTo>
                  <a:lnTo>
                    <a:pt x="2994" y="1026"/>
                  </a:lnTo>
                  <a:lnTo>
                    <a:pt x="2990" y="1034"/>
                  </a:lnTo>
                  <a:lnTo>
                    <a:pt x="2990" y="1041"/>
                  </a:lnTo>
                  <a:lnTo>
                    <a:pt x="2992" y="1049"/>
                  </a:lnTo>
                  <a:lnTo>
                    <a:pt x="3033" y="1126"/>
                  </a:lnTo>
                  <a:lnTo>
                    <a:pt x="3069" y="1207"/>
                  </a:lnTo>
                  <a:lnTo>
                    <a:pt x="3100" y="1289"/>
                  </a:lnTo>
                  <a:lnTo>
                    <a:pt x="3127" y="1374"/>
                  </a:lnTo>
                  <a:lnTo>
                    <a:pt x="3128" y="1378"/>
                  </a:lnTo>
                  <a:lnTo>
                    <a:pt x="3131" y="1382"/>
                  </a:lnTo>
                  <a:lnTo>
                    <a:pt x="3134" y="1385"/>
                  </a:lnTo>
                  <a:lnTo>
                    <a:pt x="3138" y="1387"/>
                  </a:lnTo>
                  <a:lnTo>
                    <a:pt x="3144" y="1388"/>
                  </a:lnTo>
                  <a:lnTo>
                    <a:pt x="3244" y="1402"/>
                  </a:lnTo>
                  <a:lnTo>
                    <a:pt x="3344" y="1416"/>
                  </a:lnTo>
                  <a:lnTo>
                    <a:pt x="3376" y="1424"/>
                  </a:lnTo>
                  <a:lnTo>
                    <a:pt x="3406" y="1437"/>
                  </a:lnTo>
                  <a:lnTo>
                    <a:pt x="3432" y="1456"/>
                  </a:lnTo>
                  <a:lnTo>
                    <a:pt x="3455" y="1478"/>
                  </a:lnTo>
                  <a:lnTo>
                    <a:pt x="3475" y="1504"/>
                  </a:lnTo>
                  <a:lnTo>
                    <a:pt x="3488" y="1534"/>
                  </a:lnTo>
                  <a:lnTo>
                    <a:pt x="3497" y="1565"/>
                  </a:lnTo>
                  <a:lnTo>
                    <a:pt x="3500" y="1598"/>
                  </a:lnTo>
                  <a:lnTo>
                    <a:pt x="3500" y="1912"/>
                  </a:lnTo>
                  <a:lnTo>
                    <a:pt x="3497" y="1945"/>
                  </a:lnTo>
                  <a:lnTo>
                    <a:pt x="3488" y="1976"/>
                  </a:lnTo>
                  <a:lnTo>
                    <a:pt x="3475" y="2006"/>
                  </a:lnTo>
                  <a:lnTo>
                    <a:pt x="3455" y="2032"/>
                  </a:lnTo>
                  <a:lnTo>
                    <a:pt x="3432" y="2054"/>
                  </a:lnTo>
                  <a:lnTo>
                    <a:pt x="3406" y="2073"/>
                  </a:lnTo>
                  <a:lnTo>
                    <a:pt x="3376" y="2086"/>
                  </a:lnTo>
                  <a:lnTo>
                    <a:pt x="3344" y="2094"/>
                  </a:lnTo>
                  <a:lnTo>
                    <a:pt x="3244" y="2108"/>
                  </a:lnTo>
                  <a:lnTo>
                    <a:pt x="3144" y="2122"/>
                  </a:lnTo>
                  <a:lnTo>
                    <a:pt x="3138" y="2123"/>
                  </a:lnTo>
                  <a:lnTo>
                    <a:pt x="3134" y="2125"/>
                  </a:lnTo>
                  <a:lnTo>
                    <a:pt x="3131" y="2128"/>
                  </a:lnTo>
                  <a:lnTo>
                    <a:pt x="3128" y="2132"/>
                  </a:lnTo>
                  <a:lnTo>
                    <a:pt x="3127" y="2136"/>
                  </a:lnTo>
                  <a:lnTo>
                    <a:pt x="3100" y="2221"/>
                  </a:lnTo>
                  <a:lnTo>
                    <a:pt x="3069" y="2303"/>
                  </a:lnTo>
                  <a:lnTo>
                    <a:pt x="3033" y="2384"/>
                  </a:lnTo>
                  <a:lnTo>
                    <a:pt x="2992" y="2461"/>
                  </a:lnTo>
                  <a:lnTo>
                    <a:pt x="2990" y="2469"/>
                  </a:lnTo>
                  <a:lnTo>
                    <a:pt x="2990" y="2476"/>
                  </a:lnTo>
                  <a:lnTo>
                    <a:pt x="2994" y="2484"/>
                  </a:lnTo>
                  <a:lnTo>
                    <a:pt x="3056" y="2564"/>
                  </a:lnTo>
                  <a:lnTo>
                    <a:pt x="3116" y="2645"/>
                  </a:lnTo>
                  <a:lnTo>
                    <a:pt x="3132" y="2671"/>
                  </a:lnTo>
                  <a:lnTo>
                    <a:pt x="3143" y="2697"/>
                  </a:lnTo>
                  <a:lnTo>
                    <a:pt x="3149" y="2726"/>
                  </a:lnTo>
                  <a:lnTo>
                    <a:pt x="3151" y="2754"/>
                  </a:lnTo>
                  <a:lnTo>
                    <a:pt x="3149" y="2782"/>
                  </a:lnTo>
                  <a:lnTo>
                    <a:pt x="3143" y="2810"/>
                  </a:lnTo>
                  <a:lnTo>
                    <a:pt x="3132" y="2838"/>
                  </a:lnTo>
                  <a:lnTo>
                    <a:pt x="3117" y="2862"/>
                  </a:lnTo>
                  <a:lnTo>
                    <a:pt x="3098" y="2885"/>
                  </a:lnTo>
                  <a:lnTo>
                    <a:pt x="2876" y="3107"/>
                  </a:lnTo>
                  <a:lnTo>
                    <a:pt x="2854" y="3126"/>
                  </a:lnTo>
                  <a:lnTo>
                    <a:pt x="2830" y="3141"/>
                  </a:lnTo>
                  <a:lnTo>
                    <a:pt x="2802" y="3152"/>
                  </a:lnTo>
                  <a:lnTo>
                    <a:pt x="2775" y="3158"/>
                  </a:lnTo>
                  <a:lnTo>
                    <a:pt x="2746" y="3160"/>
                  </a:lnTo>
                  <a:lnTo>
                    <a:pt x="2718" y="3158"/>
                  </a:lnTo>
                  <a:lnTo>
                    <a:pt x="2690" y="3152"/>
                  </a:lnTo>
                  <a:lnTo>
                    <a:pt x="2663" y="3141"/>
                  </a:lnTo>
                  <a:lnTo>
                    <a:pt x="2638" y="3125"/>
                  </a:lnTo>
                  <a:lnTo>
                    <a:pt x="2557" y="3064"/>
                  </a:lnTo>
                  <a:lnTo>
                    <a:pt x="2477" y="3003"/>
                  </a:lnTo>
                  <a:lnTo>
                    <a:pt x="2469" y="2998"/>
                  </a:lnTo>
                  <a:lnTo>
                    <a:pt x="2462" y="2998"/>
                  </a:lnTo>
                  <a:lnTo>
                    <a:pt x="2454" y="3001"/>
                  </a:lnTo>
                  <a:lnTo>
                    <a:pt x="2377" y="3042"/>
                  </a:lnTo>
                  <a:lnTo>
                    <a:pt x="2296" y="3078"/>
                  </a:lnTo>
                  <a:lnTo>
                    <a:pt x="2215" y="3109"/>
                  </a:lnTo>
                  <a:lnTo>
                    <a:pt x="2130" y="3136"/>
                  </a:lnTo>
                  <a:lnTo>
                    <a:pt x="2125" y="3137"/>
                  </a:lnTo>
                  <a:lnTo>
                    <a:pt x="2122" y="3140"/>
                  </a:lnTo>
                  <a:lnTo>
                    <a:pt x="2119" y="3143"/>
                  </a:lnTo>
                  <a:lnTo>
                    <a:pt x="2117" y="3147"/>
                  </a:lnTo>
                  <a:lnTo>
                    <a:pt x="2116" y="3153"/>
                  </a:lnTo>
                  <a:lnTo>
                    <a:pt x="2102" y="3254"/>
                  </a:lnTo>
                  <a:lnTo>
                    <a:pt x="2088" y="3354"/>
                  </a:lnTo>
                  <a:lnTo>
                    <a:pt x="2080" y="3386"/>
                  </a:lnTo>
                  <a:lnTo>
                    <a:pt x="2067" y="3415"/>
                  </a:lnTo>
                  <a:lnTo>
                    <a:pt x="2048" y="3442"/>
                  </a:lnTo>
                  <a:lnTo>
                    <a:pt x="2026" y="3465"/>
                  </a:lnTo>
                  <a:lnTo>
                    <a:pt x="2000" y="3484"/>
                  </a:lnTo>
                  <a:lnTo>
                    <a:pt x="1971" y="3498"/>
                  </a:lnTo>
                  <a:lnTo>
                    <a:pt x="1940" y="3507"/>
                  </a:lnTo>
                  <a:lnTo>
                    <a:pt x="1907" y="3510"/>
                  </a:lnTo>
                  <a:lnTo>
                    <a:pt x="1593" y="3510"/>
                  </a:lnTo>
                  <a:lnTo>
                    <a:pt x="1560" y="3507"/>
                  </a:lnTo>
                  <a:lnTo>
                    <a:pt x="1529" y="3498"/>
                  </a:lnTo>
                  <a:lnTo>
                    <a:pt x="1500" y="3484"/>
                  </a:lnTo>
                  <a:lnTo>
                    <a:pt x="1474" y="3465"/>
                  </a:lnTo>
                  <a:lnTo>
                    <a:pt x="1452" y="3442"/>
                  </a:lnTo>
                  <a:lnTo>
                    <a:pt x="1433" y="3415"/>
                  </a:lnTo>
                  <a:lnTo>
                    <a:pt x="1420" y="3386"/>
                  </a:lnTo>
                  <a:lnTo>
                    <a:pt x="1412" y="3354"/>
                  </a:lnTo>
                  <a:lnTo>
                    <a:pt x="1398" y="3254"/>
                  </a:lnTo>
                  <a:lnTo>
                    <a:pt x="1384" y="3153"/>
                  </a:lnTo>
                  <a:lnTo>
                    <a:pt x="1383" y="3147"/>
                  </a:lnTo>
                  <a:lnTo>
                    <a:pt x="1381" y="3143"/>
                  </a:lnTo>
                  <a:lnTo>
                    <a:pt x="1378" y="3140"/>
                  </a:lnTo>
                  <a:lnTo>
                    <a:pt x="1375" y="3137"/>
                  </a:lnTo>
                  <a:lnTo>
                    <a:pt x="1370" y="3136"/>
                  </a:lnTo>
                  <a:lnTo>
                    <a:pt x="1285" y="3109"/>
                  </a:lnTo>
                  <a:lnTo>
                    <a:pt x="1204" y="3078"/>
                  </a:lnTo>
                  <a:lnTo>
                    <a:pt x="1123" y="3042"/>
                  </a:lnTo>
                  <a:lnTo>
                    <a:pt x="1046" y="3001"/>
                  </a:lnTo>
                  <a:lnTo>
                    <a:pt x="1038" y="2998"/>
                  </a:lnTo>
                  <a:lnTo>
                    <a:pt x="1031" y="2998"/>
                  </a:lnTo>
                  <a:lnTo>
                    <a:pt x="1023" y="3003"/>
                  </a:lnTo>
                  <a:lnTo>
                    <a:pt x="943" y="3064"/>
                  </a:lnTo>
                  <a:lnTo>
                    <a:pt x="862" y="3125"/>
                  </a:lnTo>
                  <a:lnTo>
                    <a:pt x="837" y="3141"/>
                  </a:lnTo>
                  <a:lnTo>
                    <a:pt x="810" y="3152"/>
                  </a:lnTo>
                  <a:lnTo>
                    <a:pt x="782" y="3158"/>
                  </a:lnTo>
                  <a:lnTo>
                    <a:pt x="754" y="3161"/>
                  </a:lnTo>
                  <a:lnTo>
                    <a:pt x="725" y="3158"/>
                  </a:lnTo>
                  <a:lnTo>
                    <a:pt x="697" y="3152"/>
                  </a:lnTo>
                  <a:lnTo>
                    <a:pt x="670" y="3141"/>
                  </a:lnTo>
                  <a:lnTo>
                    <a:pt x="646" y="3126"/>
                  </a:lnTo>
                  <a:lnTo>
                    <a:pt x="624" y="3107"/>
                  </a:lnTo>
                  <a:lnTo>
                    <a:pt x="402" y="2885"/>
                  </a:lnTo>
                  <a:lnTo>
                    <a:pt x="383" y="2862"/>
                  </a:lnTo>
                  <a:lnTo>
                    <a:pt x="368" y="2838"/>
                  </a:lnTo>
                  <a:lnTo>
                    <a:pt x="357" y="2811"/>
                  </a:lnTo>
                  <a:lnTo>
                    <a:pt x="351" y="2782"/>
                  </a:lnTo>
                  <a:lnTo>
                    <a:pt x="348" y="2754"/>
                  </a:lnTo>
                  <a:lnTo>
                    <a:pt x="351" y="2726"/>
                  </a:lnTo>
                  <a:lnTo>
                    <a:pt x="357" y="2697"/>
                  </a:lnTo>
                  <a:lnTo>
                    <a:pt x="368" y="2671"/>
                  </a:lnTo>
                  <a:lnTo>
                    <a:pt x="384" y="2645"/>
                  </a:lnTo>
                  <a:lnTo>
                    <a:pt x="444" y="2564"/>
                  </a:lnTo>
                  <a:lnTo>
                    <a:pt x="506" y="2484"/>
                  </a:lnTo>
                  <a:lnTo>
                    <a:pt x="510" y="2476"/>
                  </a:lnTo>
                  <a:lnTo>
                    <a:pt x="510" y="2469"/>
                  </a:lnTo>
                  <a:lnTo>
                    <a:pt x="508" y="2461"/>
                  </a:lnTo>
                  <a:lnTo>
                    <a:pt x="467" y="2384"/>
                  </a:lnTo>
                  <a:lnTo>
                    <a:pt x="431" y="2303"/>
                  </a:lnTo>
                  <a:lnTo>
                    <a:pt x="400" y="2221"/>
                  </a:lnTo>
                  <a:lnTo>
                    <a:pt x="373" y="2136"/>
                  </a:lnTo>
                  <a:lnTo>
                    <a:pt x="372" y="2132"/>
                  </a:lnTo>
                  <a:lnTo>
                    <a:pt x="369" y="2128"/>
                  </a:lnTo>
                  <a:lnTo>
                    <a:pt x="366" y="2125"/>
                  </a:lnTo>
                  <a:lnTo>
                    <a:pt x="362" y="2123"/>
                  </a:lnTo>
                  <a:lnTo>
                    <a:pt x="356" y="2122"/>
                  </a:lnTo>
                  <a:lnTo>
                    <a:pt x="256" y="2108"/>
                  </a:lnTo>
                  <a:lnTo>
                    <a:pt x="156" y="2094"/>
                  </a:lnTo>
                  <a:lnTo>
                    <a:pt x="124" y="2086"/>
                  </a:lnTo>
                  <a:lnTo>
                    <a:pt x="94" y="2073"/>
                  </a:lnTo>
                  <a:lnTo>
                    <a:pt x="68" y="2054"/>
                  </a:lnTo>
                  <a:lnTo>
                    <a:pt x="45" y="2032"/>
                  </a:lnTo>
                  <a:lnTo>
                    <a:pt x="25" y="2006"/>
                  </a:lnTo>
                  <a:lnTo>
                    <a:pt x="12" y="1976"/>
                  </a:lnTo>
                  <a:lnTo>
                    <a:pt x="3" y="1945"/>
                  </a:lnTo>
                  <a:lnTo>
                    <a:pt x="0" y="1912"/>
                  </a:lnTo>
                  <a:lnTo>
                    <a:pt x="0" y="1598"/>
                  </a:lnTo>
                  <a:lnTo>
                    <a:pt x="3" y="1565"/>
                  </a:lnTo>
                  <a:lnTo>
                    <a:pt x="12" y="1534"/>
                  </a:lnTo>
                  <a:lnTo>
                    <a:pt x="25" y="1504"/>
                  </a:lnTo>
                  <a:lnTo>
                    <a:pt x="45" y="1478"/>
                  </a:lnTo>
                  <a:lnTo>
                    <a:pt x="68" y="1456"/>
                  </a:lnTo>
                  <a:lnTo>
                    <a:pt x="94" y="1437"/>
                  </a:lnTo>
                  <a:lnTo>
                    <a:pt x="124" y="1424"/>
                  </a:lnTo>
                  <a:lnTo>
                    <a:pt x="156" y="1416"/>
                  </a:lnTo>
                  <a:lnTo>
                    <a:pt x="256" y="1402"/>
                  </a:lnTo>
                  <a:lnTo>
                    <a:pt x="356" y="1388"/>
                  </a:lnTo>
                  <a:lnTo>
                    <a:pt x="362" y="1387"/>
                  </a:lnTo>
                  <a:lnTo>
                    <a:pt x="366" y="1385"/>
                  </a:lnTo>
                  <a:lnTo>
                    <a:pt x="369" y="1382"/>
                  </a:lnTo>
                  <a:lnTo>
                    <a:pt x="372" y="1378"/>
                  </a:lnTo>
                  <a:lnTo>
                    <a:pt x="373" y="1374"/>
                  </a:lnTo>
                  <a:lnTo>
                    <a:pt x="400" y="1289"/>
                  </a:lnTo>
                  <a:lnTo>
                    <a:pt x="431" y="1207"/>
                  </a:lnTo>
                  <a:lnTo>
                    <a:pt x="467" y="1126"/>
                  </a:lnTo>
                  <a:lnTo>
                    <a:pt x="508" y="1049"/>
                  </a:lnTo>
                  <a:lnTo>
                    <a:pt x="510" y="1041"/>
                  </a:lnTo>
                  <a:lnTo>
                    <a:pt x="510" y="1034"/>
                  </a:lnTo>
                  <a:lnTo>
                    <a:pt x="506" y="1026"/>
                  </a:lnTo>
                  <a:lnTo>
                    <a:pt x="444" y="946"/>
                  </a:lnTo>
                  <a:lnTo>
                    <a:pt x="384" y="865"/>
                  </a:lnTo>
                  <a:lnTo>
                    <a:pt x="368" y="839"/>
                  </a:lnTo>
                  <a:lnTo>
                    <a:pt x="357" y="813"/>
                  </a:lnTo>
                  <a:lnTo>
                    <a:pt x="351" y="784"/>
                  </a:lnTo>
                  <a:lnTo>
                    <a:pt x="348" y="756"/>
                  </a:lnTo>
                  <a:lnTo>
                    <a:pt x="351" y="728"/>
                  </a:lnTo>
                  <a:lnTo>
                    <a:pt x="357" y="700"/>
                  </a:lnTo>
                  <a:lnTo>
                    <a:pt x="368" y="672"/>
                  </a:lnTo>
                  <a:lnTo>
                    <a:pt x="383" y="648"/>
                  </a:lnTo>
                  <a:lnTo>
                    <a:pt x="402" y="625"/>
                  </a:lnTo>
                  <a:lnTo>
                    <a:pt x="624" y="403"/>
                  </a:lnTo>
                  <a:lnTo>
                    <a:pt x="646" y="384"/>
                  </a:lnTo>
                  <a:lnTo>
                    <a:pt x="670" y="369"/>
                  </a:lnTo>
                  <a:lnTo>
                    <a:pt x="697" y="358"/>
                  </a:lnTo>
                  <a:lnTo>
                    <a:pt x="725" y="352"/>
                  </a:lnTo>
                  <a:lnTo>
                    <a:pt x="754" y="350"/>
                  </a:lnTo>
                  <a:lnTo>
                    <a:pt x="782" y="352"/>
                  </a:lnTo>
                  <a:lnTo>
                    <a:pt x="810" y="358"/>
                  </a:lnTo>
                  <a:lnTo>
                    <a:pt x="837" y="369"/>
                  </a:lnTo>
                  <a:lnTo>
                    <a:pt x="862" y="385"/>
                  </a:lnTo>
                  <a:lnTo>
                    <a:pt x="943" y="446"/>
                  </a:lnTo>
                  <a:lnTo>
                    <a:pt x="1023" y="507"/>
                  </a:lnTo>
                  <a:lnTo>
                    <a:pt x="1031" y="512"/>
                  </a:lnTo>
                  <a:lnTo>
                    <a:pt x="1038" y="512"/>
                  </a:lnTo>
                  <a:lnTo>
                    <a:pt x="1046" y="509"/>
                  </a:lnTo>
                  <a:lnTo>
                    <a:pt x="1123" y="468"/>
                  </a:lnTo>
                  <a:lnTo>
                    <a:pt x="1204" y="432"/>
                  </a:lnTo>
                  <a:lnTo>
                    <a:pt x="1285" y="401"/>
                  </a:lnTo>
                  <a:lnTo>
                    <a:pt x="1370" y="374"/>
                  </a:lnTo>
                  <a:lnTo>
                    <a:pt x="1375" y="373"/>
                  </a:lnTo>
                  <a:lnTo>
                    <a:pt x="1378" y="370"/>
                  </a:lnTo>
                  <a:lnTo>
                    <a:pt x="1381" y="367"/>
                  </a:lnTo>
                  <a:lnTo>
                    <a:pt x="1383" y="363"/>
                  </a:lnTo>
                  <a:lnTo>
                    <a:pt x="1384" y="357"/>
                  </a:lnTo>
                  <a:lnTo>
                    <a:pt x="1398" y="256"/>
                  </a:lnTo>
                  <a:lnTo>
                    <a:pt x="1412" y="156"/>
                  </a:lnTo>
                  <a:lnTo>
                    <a:pt x="1420" y="124"/>
                  </a:lnTo>
                  <a:lnTo>
                    <a:pt x="1433" y="95"/>
                  </a:lnTo>
                  <a:lnTo>
                    <a:pt x="1452" y="68"/>
                  </a:lnTo>
                  <a:lnTo>
                    <a:pt x="1474" y="45"/>
                  </a:lnTo>
                  <a:lnTo>
                    <a:pt x="1500" y="26"/>
                  </a:lnTo>
                  <a:lnTo>
                    <a:pt x="1529" y="12"/>
                  </a:lnTo>
                  <a:lnTo>
                    <a:pt x="1560" y="3"/>
                  </a:lnTo>
                  <a:lnTo>
                    <a:pt x="1593"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37" name="Freeform 124"/>
            <p:cNvSpPr>
              <a:spLocks noEditPoints="1"/>
            </p:cNvSpPr>
            <p:nvPr/>
          </p:nvSpPr>
          <p:spPr bwMode="auto">
            <a:xfrm>
              <a:off x="9924399" y="4830571"/>
              <a:ext cx="224140" cy="225614"/>
            </a:xfrm>
            <a:custGeom>
              <a:avLst/>
              <a:gdLst>
                <a:gd name="T0" fmla="*/ 639 w 1518"/>
                <a:gd name="T1" fmla="*/ 176 h 1524"/>
                <a:gd name="T2" fmla="*/ 475 w 1518"/>
                <a:gd name="T3" fmla="*/ 237 h 1524"/>
                <a:gd name="T4" fmla="*/ 338 w 1518"/>
                <a:gd name="T5" fmla="*/ 340 h 1524"/>
                <a:gd name="T6" fmla="*/ 235 w 1518"/>
                <a:gd name="T7" fmla="*/ 477 h 1524"/>
                <a:gd name="T8" fmla="*/ 175 w 1518"/>
                <a:gd name="T9" fmla="*/ 642 h 1524"/>
                <a:gd name="T10" fmla="*/ 166 w 1518"/>
                <a:gd name="T11" fmla="*/ 823 h 1524"/>
                <a:gd name="T12" fmla="*/ 210 w 1518"/>
                <a:gd name="T13" fmla="*/ 995 h 1524"/>
                <a:gd name="T14" fmla="*/ 299 w 1518"/>
                <a:gd name="T15" fmla="*/ 1142 h 1524"/>
                <a:gd name="T16" fmla="*/ 426 w 1518"/>
                <a:gd name="T17" fmla="*/ 1258 h 1524"/>
                <a:gd name="T18" fmla="*/ 582 w 1518"/>
                <a:gd name="T19" fmla="*/ 1333 h 1524"/>
                <a:gd name="T20" fmla="*/ 759 w 1518"/>
                <a:gd name="T21" fmla="*/ 1360 h 1524"/>
                <a:gd name="T22" fmla="*/ 936 w 1518"/>
                <a:gd name="T23" fmla="*/ 1333 h 1524"/>
                <a:gd name="T24" fmla="*/ 1092 w 1518"/>
                <a:gd name="T25" fmla="*/ 1258 h 1524"/>
                <a:gd name="T26" fmla="*/ 1219 w 1518"/>
                <a:gd name="T27" fmla="*/ 1142 h 1524"/>
                <a:gd name="T28" fmla="*/ 1308 w 1518"/>
                <a:gd name="T29" fmla="*/ 995 h 1524"/>
                <a:gd name="T30" fmla="*/ 1352 w 1518"/>
                <a:gd name="T31" fmla="*/ 823 h 1524"/>
                <a:gd name="T32" fmla="*/ 1343 w 1518"/>
                <a:gd name="T33" fmla="*/ 642 h 1524"/>
                <a:gd name="T34" fmla="*/ 1283 w 1518"/>
                <a:gd name="T35" fmla="*/ 477 h 1524"/>
                <a:gd name="T36" fmla="*/ 1180 w 1518"/>
                <a:gd name="T37" fmla="*/ 340 h 1524"/>
                <a:gd name="T38" fmla="*/ 1043 w 1518"/>
                <a:gd name="T39" fmla="*/ 237 h 1524"/>
                <a:gd name="T40" fmla="*/ 879 w 1518"/>
                <a:gd name="T41" fmla="*/ 176 h 1524"/>
                <a:gd name="T42" fmla="*/ 759 w 1518"/>
                <a:gd name="T43" fmla="*/ 0 h 1524"/>
                <a:gd name="T44" fmla="*/ 961 w 1518"/>
                <a:gd name="T45" fmla="*/ 27 h 1524"/>
                <a:gd name="T46" fmla="*/ 1142 w 1518"/>
                <a:gd name="T47" fmla="*/ 105 h 1524"/>
                <a:gd name="T48" fmla="*/ 1296 w 1518"/>
                <a:gd name="T49" fmla="*/ 224 h 1524"/>
                <a:gd name="T50" fmla="*/ 1414 w 1518"/>
                <a:gd name="T51" fmla="*/ 378 h 1524"/>
                <a:gd name="T52" fmla="*/ 1492 w 1518"/>
                <a:gd name="T53" fmla="*/ 560 h 1524"/>
                <a:gd name="T54" fmla="*/ 1518 w 1518"/>
                <a:gd name="T55" fmla="*/ 762 h 1524"/>
                <a:gd name="T56" fmla="*/ 1492 w 1518"/>
                <a:gd name="T57" fmla="*/ 964 h 1524"/>
                <a:gd name="T58" fmla="*/ 1414 w 1518"/>
                <a:gd name="T59" fmla="*/ 1146 h 1524"/>
                <a:gd name="T60" fmla="*/ 1296 w 1518"/>
                <a:gd name="T61" fmla="*/ 1300 h 1524"/>
                <a:gd name="T62" fmla="*/ 1142 w 1518"/>
                <a:gd name="T63" fmla="*/ 1419 h 1524"/>
                <a:gd name="T64" fmla="*/ 961 w 1518"/>
                <a:gd name="T65" fmla="*/ 1497 h 1524"/>
                <a:gd name="T66" fmla="*/ 759 w 1518"/>
                <a:gd name="T67" fmla="*/ 1524 h 1524"/>
                <a:gd name="T68" fmla="*/ 557 w 1518"/>
                <a:gd name="T69" fmla="*/ 1497 h 1524"/>
                <a:gd name="T70" fmla="*/ 376 w 1518"/>
                <a:gd name="T71" fmla="*/ 1419 h 1524"/>
                <a:gd name="T72" fmla="*/ 222 w 1518"/>
                <a:gd name="T73" fmla="*/ 1300 h 1524"/>
                <a:gd name="T74" fmla="*/ 104 w 1518"/>
                <a:gd name="T75" fmla="*/ 1146 h 1524"/>
                <a:gd name="T76" fmla="*/ 26 w 1518"/>
                <a:gd name="T77" fmla="*/ 964 h 1524"/>
                <a:gd name="T78" fmla="*/ 0 w 1518"/>
                <a:gd name="T79" fmla="*/ 762 h 1524"/>
                <a:gd name="T80" fmla="*/ 26 w 1518"/>
                <a:gd name="T81" fmla="*/ 560 h 1524"/>
                <a:gd name="T82" fmla="*/ 104 w 1518"/>
                <a:gd name="T83" fmla="*/ 378 h 1524"/>
                <a:gd name="T84" fmla="*/ 222 w 1518"/>
                <a:gd name="T85" fmla="*/ 224 h 1524"/>
                <a:gd name="T86" fmla="*/ 376 w 1518"/>
                <a:gd name="T87" fmla="*/ 105 h 1524"/>
                <a:gd name="T88" fmla="*/ 557 w 1518"/>
                <a:gd name="T89" fmla="*/ 27 h 1524"/>
                <a:gd name="T90" fmla="*/ 759 w 1518"/>
                <a:gd name="T9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8" h="1524">
                  <a:moveTo>
                    <a:pt x="759" y="164"/>
                  </a:moveTo>
                  <a:lnTo>
                    <a:pt x="699" y="167"/>
                  </a:lnTo>
                  <a:lnTo>
                    <a:pt x="639" y="176"/>
                  </a:lnTo>
                  <a:lnTo>
                    <a:pt x="582" y="191"/>
                  </a:lnTo>
                  <a:lnTo>
                    <a:pt x="527" y="211"/>
                  </a:lnTo>
                  <a:lnTo>
                    <a:pt x="475" y="237"/>
                  </a:lnTo>
                  <a:lnTo>
                    <a:pt x="426" y="266"/>
                  </a:lnTo>
                  <a:lnTo>
                    <a:pt x="380" y="300"/>
                  </a:lnTo>
                  <a:lnTo>
                    <a:pt x="338" y="340"/>
                  </a:lnTo>
                  <a:lnTo>
                    <a:pt x="299" y="382"/>
                  </a:lnTo>
                  <a:lnTo>
                    <a:pt x="265" y="428"/>
                  </a:lnTo>
                  <a:lnTo>
                    <a:pt x="235" y="477"/>
                  </a:lnTo>
                  <a:lnTo>
                    <a:pt x="210" y="529"/>
                  </a:lnTo>
                  <a:lnTo>
                    <a:pt x="189" y="584"/>
                  </a:lnTo>
                  <a:lnTo>
                    <a:pt x="175" y="642"/>
                  </a:lnTo>
                  <a:lnTo>
                    <a:pt x="166" y="701"/>
                  </a:lnTo>
                  <a:lnTo>
                    <a:pt x="163" y="762"/>
                  </a:lnTo>
                  <a:lnTo>
                    <a:pt x="166" y="823"/>
                  </a:lnTo>
                  <a:lnTo>
                    <a:pt x="175" y="882"/>
                  </a:lnTo>
                  <a:lnTo>
                    <a:pt x="189" y="940"/>
                  </a:lnTo>
                  <a:lnTo>
                    <a:pt x="210" y="995"/>
                  </a:lnTo>
                  <a:lnTo>
                    <a:pt x="235" y="1047"/>
                  </a:lnTo>
                  <a:lnTo>
                    <a:pt x="265" y="1096"/>
                  </a:lnTo>
                  <a:lnTo>
                    <a:pt x="299" y="1142"/>
                  </a:lnTo>
                  <a:lnTo>
                    <a:pt x="338" y="1184"/>
                  </a:lnTo>
                  <a:lnTo>
                    <a:pt x="380" y="1224"/>
                  </a:lnTo>
                  <a:lnTo>
                    <a:pt x="426" y="1258"/>
                  </a:lnTo>
                  <a:lnTo>
                    <a:pt x="475" y="1287"/>
                  </a:lnTo>
                  <a:lnTo>
                    <a:pt x="527" y="1313"/>
                  </a:lnTo>
                  <a:lnTo>
                    <a:pt x="582" y="1333"/>
                  </a:lnTo>
                  <a:lnTo>
                    <a:pt x="639" y="1348"/>
                  </a:lnTo>
                  <a:lnTo>
                    <a:pt x="699" y="1357"/>
                  </a:lnTo>
                  <a:lnTo>
                    <a:pt x="759" y="1360"/>
                  </a:lnTo>
                  <a:lnTo>
                    <a:pt x="819" y="1357"/>
                  </a:lnTo>
                  <a:lnTo>
                    <a:pt x="879" y="1348"/>
                  </a:lnTo>
                  <a:lnTo>
                    <a:pt x="936" y="1333"/>
                  </a:lnTo>
                  <a:lnTo>
                    <a:pt x="991" y="1313"/>
                  </a:lnTo>
                  <a:lnTo>
                    <a:pt x="1043" y="1287"/>
                  </a:lnTo>
                  <a:lnTo>
                    <a:pt x="1092" y="1258"/>
                  </a:lnTo>
                  <a:lnTo>
                    <a:pt x="1138" y="1224"/>
                  </a:lnTo>
                  <a:lnTo>
                    <a:pt x="1180" y="1184"/>
                  </a:lnTo>
                  <a:lnTo>
                    <a:pt x="1219" y="1142"/>
                  </a:lnTo>
                  <a:lnTo>
                    <a:pt x="1253" y="1096"/>
                  </a:lnTo>
                  <a:lnTo>
                    <a:pt x="1283" y="1047"/>
                  </a:lnTo>
                  <a:lnTo>
                    <a:pt x="1308" y="995"/>
                  </a:lnTo>
                  <a:lnTo>
                    <a:pt x="1329" y="940"/>
                  </a:lnTo>
                  <a:lnTo>
                    <a:pt x="1343" y="882"/>
                  </a:lnTo>
                  <a:lnTo>
                    <a:pt x="1352" y="823"/>
                  </a:lnTo>
                  <a:lnTo>
                    <a:pt x="1355" y="762"/>
                  </a:lnTo>
                  <a:lnTo>
                    <a:pt x="1352" y="701"/>
                  </a:lnTo>
                  <a:lnTo>
                    <a:pt x="1343" y="642"/>
                  </a:lnTo>
                  <a:lnTo>
                    <a:pt x="1329" y="584"/>
                  </a:lnTo>
                  <a:lnTo>
                    <a:pt x="1308" y="529"/>
                  </a:lnTo>
                  <a:lnTo>
                    <a:pt x="1283" y="477"/>
                  </a:lnTo>
                  <a:lnTo>
                    <a:pt x="1253" y="428"/>
                  </a:lnTo>
                  <a:lnTo>
                    <a:pt x="1219" y="382"/>
                  </a:lnTo>
                  <a:lnTo>
                    <a:pt x="1180" y="340"/>
                  </a:lnTo>
                  <a:lnTo>
                    <a:pt x="1138" y="300"/>
                  </a:lnTo>
                  <a:lnTo>
                    <a:pt x="1092" y="266"/>
                  </a:lnTo>
                  <a:lnTo>
                    <a:pt x="1043" y="237"/>
                  </a:lnTo>
                  <a:lnTo>
                    <a:pt x="991" y="211"/>
                  </a:lnTo>
                  <a:lnTo>
                    <a:pt x="936" y="191"/>
                  </a:lnTo>
                  <a:lnTo>
                    <a:pt x="879" y="176"/>
                  </a:lnTo>
                  <a:lnTo>
                    <a:pt x="819" y="167"/>
                  </a:lnTo>
                  <a:lnTo>
                    <a:pt x="759" y="164"/>
                  </a:lnTo>
                  <a:close/>
                  <a:moveTo>
                    <a:pt x="759" y="0"/>
                  </a:moveTo>
                  <a:lnTo>
                    <a:pt x="828" y="4"/>
                  </a:lnTo>
                  <a:lnTo>
                    <a:pt x="896" y="12"/>
                  </a:lnTo>
                  <a:lnTo>
                    <a:pt x="961" y="27"/>
                  </a:lnTo>
                  <a:lnTo>
                    <a:pt x="1024" y="48"/>
                  </a:lnTo>
                  <a:lnTo>
                    <a:pt x="1085" y="74"/>
                  </a:lnTo>
                  <a:lnTo>
                    <a:pt x="1142" y="105"/>
                  </a:lnTo>
                  <a:lnTo>
                    <a:pt x="1197" y="140"/>
                  </a:lnTo>
                  <a:lnTo>
                    <a:pt x="1248" y="179"/>
                  </a:lnTo>
                  <a:lnTo>
                    <a:pt x="1296" y="224"/>
                  </a:lnTo>
                  <a:lnTo>
                    <a:pt x="1340" y="272"/>
                  </a:lnTo>
                  <a:lnTo>
                    <a:pt x="1379" y="323"/>
                  </a:lnTo>
                  <a:lnTo>
                    <a:pt x="1414" y="378"/>
                  </a:lnTo>
                  <a:lnTo>
                    <a:pt x="1445" y="435"/>
                  </a:lnTo>
                  <a:lnTo>
                    <a:pt x="1471" y="496"/>
                  </a:lnTo>
                  <a:lnTo>
                    <a:pt x="1492" y="560"/>
                  </a:lnTo>
                  <a:lnTo>
                    <a:pt x="1507" y="625"/>
                  </a:lnTo>
                  <a:lnTo>
                    <a:pt x="1515" y="693"/>
                  </a:lnTo>
                  <a:lnTo>
                    <a:pt x="1518" y="762"/>
                  </a:lnTo>
                  <a:lnTo>
                    <a:pt x="1515" y="831"/>
                  </a:lnTo>
                  <a:lnTo>
                    <a:pt x="1507" y="899"/>
                  </a:lnTo>
                  <a:lnTo>
                    <a:pt x="1492" y="964"/>
                  </a:lnTo>
                  <a:lnTo>
                    <a:pt x="1471" y="1028"/>
                  </a:lnTo>
                  <a:lnTo>
                    <a:pt x="1445" y="1089"/>
                  </a:lnTo>
                  <a:lnTo>
                    <a:pt x="1414" y="1146"/>
                  </a:lnTo>
                  <a:lnTo>
                    <a:pt x="1379" y="1201"/>
                  </a:lnTo>
                  <a:lnTo>
                    <a:pt x="1340" y="1252"/>
                  </a:lnTo>
                  <a:lnTo>
                    <a:pt x="1296" y="1300"/>
                  </a:lnTo>
                  <a:lnTo>
                    <a:pt x="1248" y="1345"/>
                  </a:lnTo>
                  <a:lnTo>
                    <a:pt x="1197" y="1384"/>
                  </a:lnTo>
                  <a:lnTo>
                    <a:pt x="1142" y="1419"/>
                  </a:lnTo>
                  <a:lnTo>
                    <a:pt x="1085" y="1450"/>
                  </a:lnTo>
                  <a:lnTo>
                    <a:pt x="1024" y="1476"/>
                  </a:lnTo>
                  <a:lnTo>
                    <a:pt x="961" y="1497"/>
                  </a:lnTo>
                  <a:lnTo>
                    <a:pt x="896" y="1512"/>
                  </a:lnTo>
                  <a:lnTo>
                    <a:pt x="828" y="1520"/>
                  </a:lnTo>
                  <a:lnTo>
                    <a:pt x="759" y="1524"/>
                  </a:lnTo>
                  <a:lnTo>
                    <a:pt x="690" y="1520"/>
                  </a:lnTo>
                  <a:lnTo>
                    <a:pt x="622" y="1512"/>
                  </a:lnTo>
                  <a:lnTo>
                    <a:pt x="557" y="1497"/>
                  </a:lnTo>
                  <a:lnTo>
                    <a:pt x="494" y="1476"/>
                  </a:lnTo>
                  <a:lnTo>
                    <a:pt x="433" y="1450"/>
                  </a:lnTo>
                  <a:lnTo>
                    <a:pt x="376" y="1419"/>
                  </a:lnTo>
                  <a:lnTo>
                    <a:pt x="321" y="1384"/>
                  </a:lnTo>
                  <a:lnTo>
                    <a:pt x="270" y="1345"/>
                  </a:lnTo>
                  <a:lnTo>
                    <a:pt x="222" y="1300"/>
                  </a:lnTo>
                  <a:lnTo>
                    <a:pt x="178" y="1252"/>
                  </a:lnTo>
                  <a:lnTo>
                    <a:pt x="139" y="1201"/>
                  </a:lnTo>
                  <a:lnTo>
                    <a:pt x="104" y="1146"/>
                  </a:lnTo>
                  <a:lnTo>
                    <a:pt x="73" y="1089"/>
                  </a:lnTo>
                  <a:lnTo>
                    <a:pt x="47" y="1028"/>
                  </a:lnTo>
                  <a:lnTo>
                    <a:pt x="26" y="964"/>
                  </a:lnTo>
                  <a:lnTo>
                    <a:pt x="11" y="899"/>
                  </a:lnTo>
                  <a:lnTo>
                    <a:pt x="3" y="831"/>
                  </a:lnTo>
                  <a:lnTo>
                    <a:pt x="0" y="762"/>
                  </a:lnTo>
                  <a:lnTo>
                    <a:pt x="3" y="693"/>
                  </a:lnTo>
                  <a:lnTo>
                    <a:pt x="11" y="625"/>
                  </a:lnTo>
                  <a:lnTo>
                    <a:pt x="26" y="560"/>
                  </a:lnTo>
                  <a:lnTo>
                    <a:pt x="47" y="496"/>
                  </a:lnTo>
                  <a:lnTo>
                    <a:pt x="73" y="435"/>
                  </a:lnTo>
                  <a:lnTo>
                    <a:pt x="104" y="378"/>
                  </a:lnTo>
                  <a:lnTo>
                    <a:pt x="139" y="323"/>
                  </a:lnTo>
                  <a:lnTo>
                    <a:pt x="178" y="272"/>
                  </a:lnTo>
                  <a:lnTo>
                    <a:pt x="222" y="224"/>
                  </a:lnTo>
                  <a:lnTo>
                    <a:pt x="270" y="179"/>
                  </a:lnTo>
                  <a:lnTo>
                    <a:pt x="321" y="140"/>
                  </a:lnTo>
                  <a:lnTo>
                    <a:pt x="376" y="105"/>
                  </a:lnTo>
                  <a:lnTo>
                    <a:pt x="433" y="74"/>
                  </a:lnTo>
                  <a:lnTo>
                    <a:pt x="494" y="48"/>
                  </a:lnTo>
                  <a:lnTo>
                    <a:pt x="557" y="27"/>
                  </a:lnTo>
                  <a:lnTo>
                    <a:pt x="622" y="12"/>
                  </a:lnTo>
                  <a:lnTo>
                    <a:pt x="690" y="4"/>
                  </a:lnTo>
                  <a:lnTo>
                    <a:pt x="759" y="0"/>
                  </a:lnTo>
                  <a:close/>
                </a:path>
              </a:pathLst>
            </a:custGeom>
            <a:grpFill/>
            <a:ln w="0">
              <a:noFill/>
              <a:prstDash val="solid"/>
              <a:round/>
            </a:ln>
          </p:spPr>
          <p:txBody>
            <a:bodyPr vert="horz" wrap="square" lIns="91440" tIns="45720" rIns="91440" bIns="45720" numCol="1" anchor="t" anchorCtr="0" compatLnSpc="1"/>
            <a:lstStyle/>
            <a:p>
              <a:endParaRPr lang="en-US"/>
            </a:p>
          </p:txBody>
        </p:sp>
      </p:grpSp>
      <p:sp>
        <p:nvSpPr>
          <p:cNvPr id="38" name="Rectangle 11"/>
          <p:cNvSpPr/>
          <p:nvPr/>
        </p:nvSpPr>
        <p:spPr>
          <a:xfrm>
            <a:off x="7876500" y="1524677"/>
            <a:ext cx="4074993" cy="1107996"/>
          </a:xfrm>
          <a:prstGeom prst="rect">
            <a:avLst/>
          </a:prstGeom>
        </p:spPr>
        <p:txBody>
          <a:bodyPr wrap="square">
            <a:spAutoFit/>
          </a:bodyPr>
          <a:lstStyle/>
          <a:p>
            <a:r>
              <a:rPr lang="zh-CN" altLang="zh-CN" sz="1600" dirty="0">
                <a:latin typeface="华文新魏" panose="02010800040101010101" pitchFamily="2" charset="-122"/>
                <a:ea typeface="华文新魏" panose="02010800040101010101" pitchFamily="2" charset="-122"/>
              </a:rPr>
              <a:t>在本物流信息管理系统后台订单管理模块中没有对同一路线，同一车辆的订单进行批量处理，而是对每个订单进行单独选择路线和车辆处理的，加大了管理员的工作量；</a:t>
            </a:r>
            <a:r>
              <a:rPr lang="en-US" altLang="zh-CN" dirty="0"/>
              <a:t>  </a:t>
            </a:r>
            <a:endParaRPr lang="zh-CN" altLang="zh-CN" dirty="0"/>
          </a:p>
        </p:txBody>
      </p:sp>
      <p:sp>
        <p:nvSpPr>
          <p:cNvPr id="39" name="Rectangle 11"/>
          <p:cNvSpPr/>
          <p:nvPr/>
        </p:nvSpPr>
        <p:spPr>
          <a:xfrm>
            <a:off x="434077" y="1417649"/>
            <a:ext cx="1349581" cy="446341"/>
          </a:xfrm>
          <a:prstGeom prst="rect">
            <a:avLst/>
          </a:prstGeom>
        </p:spPr>
        <p:txBody>
          <a:bodyPr wrap="square">
            <a:spAutoFit/>
          </a:bodyPr>
          <a:lstStyle/>
          <a:p>
            <a:pPr>
              <a:lnSpc>
                <a:spcPct val="125000"/>
              </a:lnSpc>
            </a:pP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总结问题</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Arial" panose="020B0604020202020204" pitchFamily="34" charset="0"/>
              </a:rPr>
              <a:t>：</a:t>
            </a:r>
          </a:p>
        </p:txBody>
      </p:sp>
      <p:sp>
        <p:nvSpPr>
          <p:cNvPr id="40" name="Rectangle 11"/>
          <p:cNvSpPr/>
          <p:nvPr/>
        </p:nvSpPr>
        <p:spPr>
          <a:xfrm>
            <a:off x="9010834" y="4638287"/>
            <a:ext cx="3062104" cy="1611403"/>
          </a:xfrm>
          <a:prstGeom prst="rect">
            <a:avLst/>
          </a:prstGeom>
        </p:spPr>
        <p:txBody>
          <a:bodyPr wrap="square">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本系统中对于订单的车辆调度处理也没有进行严格的审查安排，车辆调度具有选择性，并且没有严格按照车辆的可承重体积和可容纳容量来运输；</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41" name="Rectangle 11"/>
          <p:cNvSpPr/>
          <p:nvPr/>
        </p:nvSpPr>
        <p:spPr>
          <a:xfrm>
            <a:off x="9007003" y="4213201"/>
            <a:ext cx="1349581" cy="452303"/>
          </a:xfrm>
          <a:prstGeom prst="rect">
            <a:avLst/>
          </a:prstGeom>
        </p:spPr>
        <p:txBody>
          <a:bodyPr wrap="square">
            <a:spAutoFit/>
          </a:bodyPr>
          <a:lstStyle/>
          <a:p>
            <a:pPr>
              <a:lnSpc>
                <a:spcPct val="125000"/>
              </a:lnSpc>
            </a:pP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问题三</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
        <p:nvSpPr>
          <p:cNvPr id="42" name="Rectangle 11"/>
          <p:cNvSpPr/>
          <p:nvPr/>
        </p:nvSpPr>
        <p:spPr>
          <a:xfrm>
            <a:off x="414250" y="1944494"/>
            <a:ext cx="3199798" cy="3416320"/>
          </a:xfrm>
          <a:prstGeom prst="rect">
            <a:avLst/>
          </a:prstGeom>
        </p:spPr>
        <p:txBody>
          <a:bodyPr wrap="square">
            <a:spAutoFit/>
          </a:bodyPr>
          <a:lstStyle/>
          <a:p>
            <a:r>
              <a:rPr lang="zh-CN" altLang="zh-CN" dirty="0">
                <a:latin typeface="华文新魏" panose="02010800040101010101" pitchFamily="2" charset="-122"/>
                <a:ea typeface="华文新魏" panose="02010800040101010101" pitchFamily="2" charset="-122"/>
              </a:rPr>
              <a:t>随着通信技术的</a:t>
            </a:r>
            <a:r>
              <a:rPr lang="zh-CN" altLang="en-US" dirty="0">
                <a:latin typeface="华文新魏" panose="02010800040101010101" pitchFamily="2" charset="-122"/>
                <a:ea typeface="华文新魏" panose="02010800040101010101" pitchFamily="2" charset="-122"/>
              </a:rPr>
              <a:t>快速</a:t>
            </a:r>
            <a:r>
              <a:rPr lang="zh-CN" altLang="zh-CN" dirty="0">
                <a:latin typeface="华文新魏" panose="02010800040101010101" pitchFamily="2" charset="-122"/>
                <a:ea typeface="华文新魏" panose="02010800040101010101" pitchFamily="2" charset="-122"/>
              </a:rPr>
              <a:t>发展，各类物流企业也是越来越复杂，物流的管理</a:t>
            </a:r>
            <a:r>
              <a:rPr lang="zh-CN" altLang="en-US" dirty="0">
                <a:latin typeface="华文新魏" panose="02010800040101010101" pitchFamily="2" charset="-122"/>
                <a:ea typeface="华文新魏" panose="02010800040101010101" pitchFamily="2" charset="-122"/>
              </a:rPr>
              <a:t>方式</a:t>
            </a:r>
            <a:r>
              <a:rPr lang="zh-CN" altLang="zh-CN" dirty="0">
                <a:latin typeface="华文新魏" panose="02010800040101010101" pitchFamily="2" charset="-122"/>
                <a:ea typeface="华文新魏" panose="02010800040101010101" pitchFamily="2" charset="-122"/>
              </a:rPr>
              <a:t>正在变得越来越多样化。优质的物流管理信息系统，不仅可以降低内部管理物流成本，进而提高工作效率，同时也给用户和社会带来了非常方便的用户体验。在撰写本</a:t>
            </a:r>
            <a:r>
              <a:rPr lang="zh-CN" altLang="en-US" dirty="0">
                <a:latin typeface="华文新魏" panose="02010800040101010101" pitchFamily="2" charset="-122"/>
                <a:ea typeface="华文新魏" panose="02010800040101010101" pitchFamily="2" charset="-122"/>
              </a:rPr>
              <a:t>次</a:t>
            </a:r>
            <a:r>
              <a:rPr lang="zh-CN" altLang="zh-CN" dirty="0">
                <a:latin typeface="华文新魏" panose="02010800040101010101" pitchFamily="2" charset="-122"/>
                <a:ea typeface="华文新魏" panose="02010800040101010101" pitchFamily="2" charset="-122"/>
              </a:rPr>
              <a:t>毕业设计的过程中，由于一些技术条件限制，还有一些问题没有能够充分考虑到，主要表现在以下几个方面</a:t>
            </a:r>
            <a:r>
              <a:rPr lang="zh-CN" altLang="zh-CN" dirty="0"/>
              <a:t>。</a:t>
            </a:r>
          </a:p>
        </p:txBody>
      </p:sp>
      <p:sp>
        <p:nvSpPr>
          <p:cNvPr id="47" name="Freeform 201">
            <a:extLst>
              <a:ext uri="{FF2B5EF4-FFF2-40B4-BE49-F238E27FC236}">
                <a16:creationId xmlns:a16="http://schemas.microsoft.com/office/drawing/2014/main" id="{739FE7F5-962F-40CE-A397-4CBB6D59A09E}"/>
              </a:ext>
            </a:extLst>
          </p:cNvPr>
          <p:cNvSpPr>
            <a:spLocks noEditPoints="1"/>
          </p:cNvSpPr>
          <p:nvPr/>
        </p:nvSpPr>
        <p:spPr bwMode="auto">
          <a:xfrm>
            <a:off x="7421406" y="1398578"/>
            <a:ext cx="320355" cy="320355"/>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rgbClr val="414955"/>
          </a:solidFill>
          <a:ln w="0">
            <a:noFill/>
            <a:prstDash val="solid"/>
            <a:round/>
          </a:ln>
        </p:spPr>
        <p:txBody>
          <a:bodyPr vert="horz" wrap="square" lIns="91440" tIns="45720" rIns="91440" bIns="45720" numCol="1" anchor="t" anchorCtr="0" compatLnSpc="1"/>
          <a:lstStyle/>
          <a:p>
            <a:endParaRPr lang="en-US" dirty="0"/>
          </a:p>
        </p:txBody>
      </p:sp>
      <p:sp>
        <p:nvSpPr>
          <p:cNvPr id="48" name="Freeform 201">
            <a:extLst>
              <a:ext uri="{FF2B5EF4-FFF2-40B4-BE49-F238E27FC236}">
                <a16:creationId xmlns:a16="http://schemas.microsoft.com/office/drawing/2014/main" id="{5D286A53-8902-4A94-95AA-FC9BD6446C91}"/>
              </a:ext>
            </a:extLst>
          </p:cNvPr>
          <p:cNvSpPr>
            <a:spLocks noEditPoints="1"/>
          </p:cNvSpPr>
          <p:nvPr/>
        </p:nvSpPr>
        <p:spPr bwMode="auto">
          <a:xfrm>
            <a:off x="8568282" y="4251504"/>
            <a:ext cx="320355" cy="320355"/>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rgbClr val="414955"/>
          </a:solidFill>
          <a:ln w="0">
            <a:noFill/>
            <a:prstDash val="solid"/>
            <a:round/>
          </a:ln>
        </p:spPr>
        <p:txBody>
          <a:bodyPr vert="horz" wrap="square" lIns="91440" tIns="45720" rIns="91440" bIns="45720" numCol="1" anchor="t" anchorCtr="0" compatLnSpc="1"/>
          <a:lstStyle/>
          <a:p>
            <a:endParaRPr lang="en-US" dirty="0"/>
          </a:p>
        </p:txBody>
      </p:sp>
      <p:grpSp>
        <p:nvGrpSpPr>
          <p:cNvPr id="52" name="Group 30">
            <a:extLst>
              <a:ext uri="{FF2B5EF4-FFF2-40B4-BE49-F238E27FC236}">
                <a16:creationId xmlns:a16="http://schemas.microsoft.com/office/drawing/2014/main" id="{D2C432AE-F97A-4AAD-8784-E1D77A6A3A83}"/>
              </a:ext>
            </a:extLst>
          </p:cNvPr>
          <p:cNvGrpSpPr/>
          <p:nvPr/>
        </p:nvGrpSpPr>
        <p:grpSpPr>
          <a:xfrm flipH="1">
            <a:off x="7668761" y="3188341"/>
            <a:ext cx="1191076" cy="192578"/>
            <a:chOff x="3934014" y="2856701"/>
            <a:chExt cx="1348342" cy="218005"/>
          </a:xfrm>
          <a:solidFill>
            <a:srgbClr val="5F6A7B"/>
          </a:solidFill>
        </p:grpSpPr>
        <p:sp>
          <p:nvSpPr>
            <p:cNvPr id="53" name="Freeform 31">
              <a:extLst>
                <a:ext uri="{FF2B5EF4-FFF2-40B4-BE49-F238E27FC236}">
                  <a16:creationId xmlns:a16="http://schemas.microsoft.com/office/drawing/2014/main" id="{DC248D08-213F-4946-96C3-7CAA60A995BB}"/>
                </a:ext>
              </a:extLst>
            </p:cNvPr>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4" name="Freeform 32">
              <a:extLst>
                <a:ext uri="{FF2B5EF4-FFF2-40B4-BE49-F238E27FC236}">
                  <a16:creationId xmlns:a16="http://schemas.microsoft.com/office/drawing/2014/main" id="{21040059-6BC3-4973-A463-FFB8E211FD2F}"/>
                </a:ext>
              </a:extLst>
            </p:cNvPr>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55" name="Freeform 201">
            <a:extLst>
              <a:ext uri="{FF2B5EF4-FFF2-40B4-BE49-F238E27FC236}">
                <a16:creationId xmlns:a16="http://schemas.microsoft.com/office/drawing/2014/main" id="{01CF2DBE-724F-4F4E-B5CD-23579BA7BEEE}"/>
              </a:ext>
            </a:extLst>
          </p:cNvPr>
          <p:cNvSpPr>
            <a:spLocks noEditPoints="1"/>
          </p:cNvSpPr>
          <p:nvPr/>
        </p:nvSpPr>
        <p:spPr bwMode="auto">
          <a:xfrm>
            <a:off x="8397524" y="2768555"/>
            <a:ext cx="320355" cy="320355"/>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rgbClr val="414955"/>
          </a:solidFill>
          <a:ln w="0">
            <a:noFill/>
            <a:prstDash val="solid"/>
            <a:round/>
          </a:ln>
        </p:spPr>
        <p:txBody>
          <a:bodyPr vert="horz" wrap="square" lIns="91440" tIns="45720" rIns="91440" bIns="45720" numCol="1" anchor="t" anchorCtr="0" compatLnSpc="1"/>
          <a:lstStyle/>
          <a:p>
            <a:endParaRPr lang="en-US" dirty="0"/>
          </a:p>
        </p:txBody>
      </p:sp>
      <p:sp>
        <p:nvSpPr>
          <p:cNvPr id="56" name="Rectangle 11">
            <a:extLst>
              <a:ext uri="{FF2B5EF4-FFF2-40B4-BE49-F238E27FC236}">
                <a16:creationId xmlns:a16="http://schemas.microsoft.com/office/drawing/2014/main" id="{F445D8A0-F55A-4A7A-8661-94456CEDABFF}"/>
              </a:ext>
            </a:extLst>
          </p:cNvPr>
          <p:cNvSpPr/>
          <p:nvPr/>
        </p:nvSpPr>
        <p:spPr>
          <a:xfrm>
            <a:off x="8812077" y="2696355"/>
            <a:ext cx="1349581" cy="446341"/>
          </a:xfrm>
          <a:prstGeom prst="rect">
            <a:avLst/>
          </a:prstGeom>
        </p:spPr>
        <p:txBody>
          <a:bodyPr wrap="square">
            <a:spAutoFit/>
          </a:bodyPr>
          <a:lstStyle/>
          <a:p>
            <a:pPr>
              <a:lnSpc>
                <a:spcPct val="125000"/>
              </a:lnSpc>
            </a:pP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问题二</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Arial" panose="020B0604020202020204" pitchFamily="34" charset="0"/>
              </a:rPr>
              <a:t>：</a:t>
            </a:r>
          </a:p>
        </p:txBody>
      </p:sp>
      <p:sp>
        <p:nvSpPr>
          <p:cNvPr id="58" name="Rectangle 11">
            <a:extLst>
              <a:ext uri="{FF2B5EF4-FFF2-40B4-BE49-F238E27FC236}">
                <a16:creationId xmlns:a16="http://schemas.microsoft.com/office/drawing/2014/main" id="{8F67306B-258C-45B0-9657-27879F6457D8}"/>
              </a:ext>
            </a:extLst>
          </p:cNvPr>
          <p:cNvSpPr/>
          <p:nvPr/>
        </p:nvSpPr>
        <p:spPr>
          <a:xfrm>
            <a:off x="8812077" y="3097551"/>
            <a:ext cx="3189819" cy="995850"/>
          </a:xfrm>
          <a:prstGeom prst="rect">
            <a:avLst/>
          </a:prstGeom>
        </p:spPr>
        <p:txBody>
          <a:bodyPr wrap="square">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在本系统中没有设计为客户查询附近网点管理功能，客户不能够方便的定位查询到周边的配送点；</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59" name="Rectangle 11">
            <a:extLst>
              <a:ext uri="{FF2B5EF4-FFF2-40B4-BE49-F238E27FC236}">
                <a16:creationId xmlns:a16="http://schemas.microsoft.com/office/drawing/2014/main" id="{695667A5-7905-4594-9BFD-5F761F0D211D}"/>
              </a:ext>
            </a:extLst>
          </p:cNvPr>
          <p:cNvSpPr/>
          <p:nvPr/>
        </p:nvSpPr>
        <p:spPr>
          <a:xfrm>
            <a:off x="7860715" y="969009"/>
            <a:ext cx="1349581" cy="446341"/>
          </a:xfrm>
          <a:prstGeom prst="rect">
            <a:avLst/>
          </a:prstGeom>
        </p:spPr>
        <p:txBody>
          <a:bodyPr wrap="square">
            <a:spAutoFit/>
          </a:bodyPr>
          <a:lstStyle/>
          <a:p>
            <a:pPr>
              <a:lnSpc>
                <a:spcPct val="125000"/>
              </a:lnSpc>
            </a:pP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问题一</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3304282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par>
                                <p:cTn id="32" presetID="3" presetClass="entr" presetSubtype="1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linds(horizontal)">
                                      <p:cBhvr>
                                        <p:cTn id="37" dur="500"/>
                                        <p:tgtEl>
                                          <p:spTgt spid="3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linds(horizontal)">
                                      <p:cBhvr>
                                        <p:cTn id="40" dur="500"/>
                                        <p:tgtEl>
                                          <p:spTgt spid="3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linds(horizontal)">
                                      <p:cBhvr>
                                        <p:cTn id="46" dur="500"/>
                                        <p:tgtEl>
                                          <p:spTgt spid="4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linds(horizontal)">
                                      <p:cBhvr>
                                        <p:cTn id="49" dur="500"/>
                                        <p:tgtEl>
                                          <p:spTgt spid="4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linds(horizontal)">
                                      <p:cBhvr>
                                        <p:cTn id="52" dur="500"/>
                                        <p:tgtEl>
                                          <p:spTgt spid="4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blinds(horizontal)">
                                      <p:cBhvr>
                                        <p:cTn id="55" dur="500"/>
                                        <p:tgtEl>
                                          <p:spTgt spid="48"/>
                                        </p:tgtEl>
                                      </p:cBhvr>
                                    </p:animEffect>
                                  </p:childTnLst>
                                </p:cTn>
                              </p:par>
                              <p:par>
                                <p:cTn id="56" presetID="3" presetClass="entr" presetSubtype="1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blinds(horizontal)">
                                      <p:cBhvr>
                                        <p:cTn id="58" dur="500"/>
                                        <p:tgtEl>
                                          <p:spTgt spid="5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blinds(horizontal)">
                                      <p:cBhvr>
                                        <p:cTn id="61" dur="500"/>
                                        <p:tgtEl>
                                          <p:spTgt spid="5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blinds(horizontal)">
                                      <p:cBhvr>
                                        <p:cTn id="64" dur="500"/>
                                        <p:tgtEl>
                                          <p:spTgt spid="56"/>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blinds(horizontal)">
                                      <p:cBhvr>
                                        <p:cTn id="67" dur="500"/>
                                        <p:tgtEl>
                                          <p:spTgt spid="5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blinds(horizontal)">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11" grpId="0" animBg="1"/>
      <p:bldP spid="12" grpId="0" animBg="1"/>
      <p:bldP spid="9" grpId="0" animBg="1"/>
      <p:bldP spid="38" grpId="0"/>
      <p:bldP spid="39" grpId="0"/>
      <p:bldP spid="40" grpId="0"/>
      <p:bldP spid="41" grpId="0"/>
      <p:bldP spid="42" grpId="0"/>
      <p:bldP spid="47" grpId="0" animBg="1"/>
      <p:bldP spid="48" grpId="0" animBg="1"/>
      <p:bldP spid="55" grpId="0" animBg="1"/>
      <p:bldP spid="56" grpId="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1671965"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谢辞</a:t>
            </a:r>
          </a:p>
        </p:txBody>
      </p:sp>
      <p:pic>
        <p:nvPicPr>
          <p:cNvPr id="2" name="图片 1"/>
          <p:cNvPicPr>
            <a:picLocks noChangeAspect="1"/>
          </p:cNvPicPr>
          <p:nvPr/>
        </p:nvPicPr>
        <p:blipFill>
          <a:blip r:embed="rId2" cstate="email">
            <a:clrChange>
              <a:clrFrom>
                <a:srgbClr val="FFFFFF"/>
              </a:clrFrom>
              <a:clrTo>
                <a:srgbClr val="FFFFFF">
                  <a:alpha val="0"/>
                </a:srgbClr>
              </a:clrTo>
            </a:clrChange>
          </a:blip>
          <a:stretch>
            <a:fillRect/>
          </a:stretch>
        </p:blipFill>
        <p:spPr>
          <a:xfrm>
            <a:off x="156303" y="1485686"/>
            <a:ext cx="6032462" cy="3886628"/>
          </a:xfrm>
          <a:prstGeom prst="rect">
            <a:avLst/>
          </a:prstGeom>
        </p:spPr>
      </p:pic>
      <p:grpSp>
        <p:nvGrpSpPr>
          <p:cNvPr id="12" name="组合 11"/>
          <p:cNvGrpSpPr/>
          <p:nvPr/>
        </p:nvGrpSpPr>
        <p:grpSpPr>
          <a:xfrm>
            <a:off x="6812215" y="1382070"/>
            <a:ext cx="4426950" cy="4490421"/>
            <a:chOff x="10584" y="2303"/>
            <a:chExt cx="5624" cy="6903"/>
          </a:xfrm>
        </p:grpSpPr>
        <p:sp>
          <p:nvSpPr>
            <p:cNvPr id="9" name="椭圆 8"/>
            <p:cNvSpPr/>
            <p:nvPr/>
          </p:nvSpPr>
          <p:spPr>
            <a:xfrm>
              <a:off x="10612" y="3441"/>
              <a:ext cx="399" cy="399"/>
            </a:xfrm>
            <a:prstGeom prst="ellipse">
              <a:avLst/>
            </a:prstGeom>
            <a:solidFill>
              <a:schemeClr val="tx1">
                <a:lumMod val="75000"/>
                <a:lumOff val="25000"/>
              </a:schemeClr>
            </a:solidFill>
            <a:ln>
              <a:solidFill>
                <a:schemeClr val="bg1">
                  <a:lumMod val="50000"/>
                </a:schemeClr>
              </a:solid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1" name="椭圆 10"/>
            <p:cNvSpPr/>
            <p:nvPr/>
          </p:nvSpPr>
          <p:spPr>
            <a:xfrm>
              <a:off x="10584" y="6775"/>
              <a:ext cx="399" cy="399"/>
            </a:xfrm>
            <a:prstGeom prst="ellipse">
              <a:avLst/>
            </a:prstGeom>
            <a:solidFill>
              <a:schemeClr val="tx1">
                <a:lumMod val="75000"/>
                <a:lumOff val="25000"/>
              </a:schemeClr>
            </a:solidFill>
            <a:ln>
              <a:solidFill>
                <a:schemeClr val="bg1">
                  <a:lumMod val="50000"/>
                </a:schemeClr>
              </a:solid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3" name="文本框 52"/>
            <p:cNvSpPr txBox="1"/>
            <p:nvPr/>
          </p:nvSpPr>
          <p:spPr>
            <a:xfrm>
              <a:off x="11267" y="2870"/>
              <a:ext cx="4941" cy="2950"/>
            </a:xfrm>
            <a:prstGeom prst="rect">
              <a:avLst/>
            </a:prstGeom>
            <a:noFill/>
          </p:spPr>
          <p:txBody>
            <a:bodyPr wrap="square" rtlCol="0">
              <a:spAutoFit/>
            </a:bodyPr>
            <a:lstStyle/>
            <a:p>
              <a:pPr algn="just">
                <a:lnSpc>
                  <a:spcPct val="125000"/>
                </a:lnSpc>
              </a:pPr>
              <a:r>
                <a:rPr lang="zh-CN" altLang="zh-CN" sz="1600" dirty="0">
                  <a:latin typeface="华文新魏" panose="02010800040101010101" pitchFamily="2" charset="-122"/>
                  <a:ea typeface="华文新魏" panose="02010800040101010101" pitchFamily="2" charset="-122"/>
                </a:rPr>
                <a:t>大学与我而言是一个可以让我浮躁的心静下来的地方，是一个我刚刚步入社会便想回去的地方，是一个只许自己吐槽却不许别人说不好地方。在此，特别感谢母校给我提供了四年的优质教学环境</a:t>
              </a:r>
              <a:r>
                <a:rPr lang="zh-CN" altLang="en-US" sz="1600" dirty="0">
                  <a:latin typeface="华文新魏" panose="02010800040101010101" pitchFamily="2" charset="-122"/>
                  <a:ea typeface="华文新魏" panose="02010800040101010101" pitchFamily="2" charset="-122"/>
                </a:rPr>
                <a:t>。感时光之易逝，惜韶华之难追，叹岁月之蹉跎。</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54" name="文本框 53"/>
            <p:cNvSpPr txBox="1"/>
            <p:nvPr/>
          </p:nvSpPr>
          <p:spPr>
            <a:xfrm>
              <a:off x="10612" y="2303"/>
              <a:ext cx="2480" cy="630"/>
            </a:xfrm>
            <a:prstGeom prst="rect">
              <a:avLst/>
            </a:prstGeom>
            <a:noFill/>
          </p:spPr>
          <p:txBody>
            <a:bodyPr wrap="square" rtlCol="0">
              <a:spAutoFit/>
            </a:bodyPr>
            <a:lstStyle/>
            <a:p>
              <a:r>
                <a:rPr lang="zh-CN" altLang="en-US" sz="2000" dirty="0">
                  <a:solidFill>
                    <a:schemeClr val="tx1">
                      <a:lumMod val="75000"/>
                      <a:lumOff val="25000"/>
                    </a:schemeClr>
                  </a:solidFill>
                  <a:latin typeface="华文行楷" panose="02010800040101010101" pitchFamily="2" charset="-122"/>
                  <a:ea typeface="华文行楷" panose="02010800040101010101" pitchFamily="2" charset="-122"/>
                </a:rPr>
                <a:t>感恩母校</a:t>
              </a:r>
            </a:p>
          </p:txBody>
        </p:sp>
        <p:sp>
          <p:nvSpPr>
            <p:cNvPr id="55" name="文本框 54"/>
            <p:cNvSpPr txBox="1"/>
            <p:nvPr/>
          </p:nvSpPr>
          <p:spPr>
            <a:xfrm>
              <a:off x="11312" y="6668"/>
              <a:ext cx="4800" cy="253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金陵三月，春意正浓，天朗气清，惠风和煦。</a:t>
              </a:r>
              <a:r>
                <a:rPr lang="zh-CN" altLang="zh-CN" sz="1600" dirty="0">
                  <a:latin typeface="华文新魏" panose="02010800040101010101" pitchFamily="2" charset="-122"/>
                  <a:ea typeface="华文新魏" panose="02010800040101010101" pitchFamily="2" charset="-122"/>
                </a:rPr>
                <a:t>在本次毕业设计过程中，特别感谢指导老师的每一轮悉心指导，在论文的总体结构功能上给予了非常大的帮助</a:t>
              </a:r>
              <a:r>
                <a:rPr lang="zh-CN" altLang="en-US" sz="1600" dirty="0">
                  <a:latin typeface="华文新魏" panose="02010800040101010101" pitchFamily="2" charset="-122"/>
                  <a:ea typeface="华文新魏" panose="02010800040101010101" pitchFamily="2" charset="-122"/>
                </a:rPr>
                <a:t>。</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56" name="文本框 55"/>
            <p:cNvSpPr txBox="1"/>
            <p:nvPr/>
          </p:nvSpPr>
          <p:spPr>
            <a:xfrm>
              <a:off x="10689" y="6038"/>
              <a:ext cx="1963" cy="630"/>
            </a:xfrm>
            <a:prstGeom prst="rect">
              <a:avLst/>
            </a:prstGeom>
            <a:noFill/>
          </p:spPr>
          <p:txBody>
            <a:bodyPr wrap="square" rtlCol="0">
              <a:spAutoFit/>
            </a:bodyPr>
            <a:lstStyle/>
            <a:p>
              <a:r>
                <a:rPr lang="zh-CN" altLang="en-US" sz="2000" dirty="0">
                  <a:solidFill>
                    <a:schemeClr val="tx1">
                      <a:lumMod val="75000"/>
                      <a:lumOff val="25000"/>
                    </a:schemeClr>
                  </a:solidFill>
                  <a:latin typeface="华文新魏" panose="02010800040101010101" pitchFamily="2" charset="-122"/>
                  <a:ea typeface="华文新魏" panose="02010800040101010101" pitchFamily="2" charset="-122"/>
                </a:rPr>
                <a:t>感谢老师</a:t>
              </a:r>
            </a:p>
          </p:txBody>
        </p:sp>
      </p:grpSp>
      <p:sp>
        <p:nvSpPr>
          <p:cNvPr id="3" name="AutoShape 2" descr="Newly Graduated People Wearing Black Academy Gowns Throwing Hats Up in the Air">
            <a:extLst>
              <a:ext uri="{FF2B5EF4-FFF2-40B4-BE49-F238E27FC236}">
                <a16:creationId xmlns:a16="http://schemas.microsoft.com/office/drawing/2014/main" id="{C36C12FC-50C6-4DA7-97A7-70E2DC9E4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9688E098-711D-4F08-A807-38E88EE80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15" y="1968402"/>
            <a:ext cx="4402216" cy="2764142"/>
          </a:xfrm>
          <a:prstGeom prst="rect">
            <a:avLst/>
          </a:prstGeom>
        </p:spPr>
      </p:pic>
    </p:spTree>
    <p:extLst>
      <p:ext uri="{BB962C8B-B14F-4D97-AF65-F5344CB8AC3E}">
        <p14:creationId xmlns:p14="http://schemas.microsoft.com/office/powerpoint/2010/main" val="826686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36340" y="2251710"/>
            <a:ext cx="2322195" cy="2065655"/>
          </a:xfrm>
          <a:prstGeom prst="rect">
            <a:avLst/>
          </a:prstGeom>
          <a:solidFill>
            <a:schemeClr val="bg1"/>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8535" y="2251075"/>
            <a:ext cx="2399030" cy="2065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757420" y="2720975"/>
            <a:ext cx="3336925" cy="1322070"/>
          </a:xfrm>
          <a:prstGeom prst="rect">
            <a:avLst/>
          </a:prstGeom>
          <a:noFill/>
        </p:spPr>
        <p:txBody>
          <a:bodyPr vert="horz" wrap="square" rtlCol="0">
            <a:spAutoFit/>
          </a:bodyPr>
          <a:lstStyle/>
          <a:p>
            <a:r>
              <a:rPr lang="zh-CN" altLang="zh-CN" sz="8000" dirty="0">
                <a:latin typeface="微软雅黑" panose="020B0503020204020204" pitchFamily="34" charset="-122"/>
                <a:ea typeface="微软雅黑" panose="020B0503020204020204" pitchFamily="34" charset="-122"/>
                <a:cs typeface="微软雅黑" panose="020B0503020204020204" pitchFamily="34" charset="-122"/>
              </a:rPr>
              <a:t>再  </a:t>
            </a:r>
            <a:r>
              <a:rPr lang="zh-CN"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会</a:t>
            </a:r>
          </a:p>
        </p:txBody>
      </p:sp>
      <p:sp>
        <p:nvSpPr>
          <p:cNvPr id="6" name="文本框 5"/>
          <p:cNvSpPr txBox="1"/>
          <p:nvPr/>
        </p:nvSpPr>
        <p:spPr>
          <a:xfrm>
            <a:off x="3975612" y="4648012"/>
            <a:ext cx="4240776" cy="369332"/>
          </a:xfrm>
          <a:prstGeom prst="rect">
            <a:avLst/>
          </a:prstGeom>
          <a:noFill/>
        </p:spPr>
        <p:txBody>
          <a:bodyPr wrap="none" rtlCol="0" anchor="t">
            <a:spAutoFit/>
          </a:bodyPr>
          <a:lstStyle/>
          <a:p>
            <a:r>
              <a:rPr lang="en-US" altLang="zh-CN" dirty="0">
                <a:solidFill>
                  <a:srgbClr val="48505B"/>
                </a:solidFill>
                <a:latin typeface="微软雅黑" panose="020B0503020204020204" pitchFamily="34" charset="-122"/>
                <a:ea typeface="微软雅黑" panose="020B0503020204020204" pitchFamily="34" charset="-122"/>
                <a:sym typeface="+mn-ea"/>
              </a:rPr>
              <a:t>Thank you for every teacher present.</a:t>
            </a:r>
            <a:endParaRPr lang="zh-CN" altLang="en-US" dirty="0"/>
          </a:p>
        </p:txBody>
      </p:sp>
    </p:spTree>
    <p:extLst>
      <p:ext uri="{BB962C8B-B14F-4D97-AF65-F5344CB8AC3E}">
        <p14:creationId xmlns:p14="http://schemas.microsoft.com/office/powerpoint/2010/main" val="4080827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1000"/>
                                        <p:tgtEl>
                                          <p:spTgt spid="53"/>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1000"/>
                                        <p:tgtEl>
                                          <p:spTgt spid="2"/>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10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1000"/>
                                        <p:tgtEl>
                                          <p:spTgt spid="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10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1000"/>
                                        <p:tgtEl>
                                          <p:spTgt spid="21"/>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heckerboard(across)">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4" grpId="0" bldLvl="0" animBg="1"/>
      <p:bldP spid="5" grpId="0" bldLvl="0" animBg="1"/>
      <p:bldP spid="21"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5" name="圆角矩形 4"/>
          <p:cNvSpPr/>
          <p:nvPr/>
        </p:nvSpPr>
        <p:spPr>
          <a:xfrm>
            <a:off x="672874"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28675" y="1603429"/>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文本框 9"/>
          <p:cNvSpPr txBox="1"/>
          <p:nvPr/>
        </p:nvSpPr>
        <p:spPr>
          <a:xfrm>
            <a:off x="6257886" y="1604064"/>
            <a:ext cx="728357" cy="584775"/>
          </a:xfrm>
          <a:prstGeom prst="rect">
            <a:avLst/>
          </a:prstGeom>
          <a:noFill/>
          <a:ln>
            <a:noFill/>
          </a:ln>
        </p:spPr>
        <p:txBody>
          <a:bodyPr wrap="square" rtlCol="0">
            <a:spAutoFit/>
          </a:bodyPr>
          <a:lstStyle/>
          <a:p>
            <a:pPr algn="ctr"/>
            <a:r>
              <a:rPr lang="en-US" altLang="zh-CN" sz="3200" dirty="0">
                <a:solidFill>
                  <a:schemeClr val="bg1"/>
                </a:solidFill>
                <a:latin typeface="华文楷体" panose="02010600040101010101" pitchFamily="2" charset="-122"/>
                <a:ea typeface="华文楷体" panose="02010600040101010101" pitchFamily="2" charset="-122"/>
              </a:rPr>
              <a:t>01</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11" name="矩形 10"/>
          <p:cNvSpPr/>
          <p:nvPr/>
        </p:nvSpPr>
        <p:spPr>
          <a:xfrm>
            <a:off x="7076294" y="1603429"/>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矩形 15"/>
          <p:cNvSpPr/>
          <p:nvPr/>
        </p:nvSpPr>
        <p:spPr>
          <a:xfrm>
            <a:off x="7148864" y="1634206"/>
            <a:ext cx="4774531" cy="523220"/>
          </a:xfrm>
          <a:prstGeom prst="rect">
            <a:avLst/>
          </a:prstGeom>
        </p:spPr>
        <p:txBody>
          <a:bodyPr wrap="square">
            <a:spAutoFit/>
          </a:bodyPr>
          <a:lstStyle/>
          <a:p>
            <a:r>
              <a:rPr lang="zh-CN" altLang="en-US" sz="2800" dirty="0">
                <a:solidFill>
                  <a:schemeClr val="bg1"/>
                </a:solidFill>
                <a:latin typeface="华文楷体" panose="02010600040101010101" pitchFamily="2" charset="-122"/>
                <a:ea typeface="华文楷体" panose="02010600040101010101" pitchFamily="2" charset="-122"/>
              </a:rPr>
              <a:t>绪论</a:t>
            </a:r>
          </a:p>
        </p:txBody>
      </p:sp>
      <p:sp>
        <p:nvSpPr>
          <p:cNvPr id="12" name="矩形 11"/>
          <p:cNvSpPr/>
          <p:nvPr/>
        </p:nvSpPr>
        <p:spPr>
          <a:xfrm>
            <a:off x="6328675" y="2442505"/>
            <a:ext cx="588049" cy="5847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 name="文本框 17"/>
          <p:cNvSpPr txBox="1"/>
          <p:nvPr/>
        </p:nvSpPr>
        <p:spPr>
          <a:xfrm>
            <a:off x="6257886" y="2443140"/>
            <a:ext cx="728357" cy="584775"/>
          </a:xfrm>
          <a:prstGeom prst="rect">
            <a:avLst/>
          </a:prstGeom>
          <a:noFill/>
          <a:ln>
            <a:noFill/>
          </a:ln>
        </p:spPr>
        <p:txBody>
          <a:bodyPr wrap="square" rtlCol="0">
            <a:spAutoFit/>
          </a:bodyPr>
          <a:lstStyle/>
          <a:p>
            <a:pPr algn="ctr"/>
            <a:r>
              <a:rPr lang="en-US" altLang="zh-CN" sz="3200" dirty="0">
                <a:solidFill>
                  <a:schemeClr val="bg1"/>
                </a:solidFill>
                <a:latin typeface="华文楷体" panose="02010600040101010101" pitchFamily="2" charset="-122"/>
                <a:ea typeface="华文楷体" panose="02010600040101010101" pitchFamily="2" charset="-122"/>
              </a:rPr>
              <a:t>02</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19" name="矩形 18"/>
          <p:cNvSpPr/>
          <p:nvPr/>
        </p:nvSpPr>
        <p:spPr>
          <a:xfrm>
            <a:off x="7076294" y="2442505"/>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7" name="矩形 26"/>
          <p:cNvSpPr/>
          <p:nvPr/>
        </p:nvSpPr>
        <p:spPr>
          <a:xfrm>
            <a:off x="7148864" y="2473282"/>
            <a:ext cx="4774531" cy="523220"/>
          </a:xfrm>
          <a:prstGeom prst="rect">
            <a:avLst/>
          </a:prstGeom>
        </p:spPr>
        <p:txBody>
          <a:bodyPr wrap="square">
            <a:spAutoFit/>
          </a:bodyPr>
          <a:lstStyle/>
          <a:p>
            <a:r>
              <a:rPr lang="zh-CN" altLang="en-US" sz="2800" dirty="0">
                <a:solidFill>
                  <a:schemeClr val="bg1"/>
                </a:solidFill>
                <a:latin typeface="华文楷体" panose="02010600040101010101" pitchFamily="2" charset="-122"/>
                <a:ea typeface="华文楷体" panose="02010600040101010101" pitchFamily="2" charset="-122"/>
              </a:rPr>
              <a:t>总体设计</a:t>
            </a:r>
          </a:p>
        </p:txBody>
      </p:sp>
      <p:sp>
        <p:nvSpPr>
          <p:cNvPr id="23" name="矩形 22"/>
          <p:cNvSpPr/>
          <p:nvPr/>
        </p:nvSpPr>
        <p:spPr>
          <a:xfrm>
            <a:off x="6328675" y="3281581"/>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4" name="文本框 23"/>
          <p:cNvSpPr txBox="1"/>
          <p:nvPr/>
        </p:nvSpPr>
        <p:spPr>
          <a:xfrm>
            <a:off x="6258521" y="3280946"/>
            <a:ext cx="728357" cy="584775"/>
          </a:xfrm>
          <a:prstGeom prst="rect">
            <a:avLst/>
          </a:prstGeom>
          <a:noFill/>
          <a:ln>
            <a:noFill/>
          </a:ln>
        </p:spPr>
        <p:txBody>
          <a:bodyPr wrap="square" rtlCol="0">
            <a:spAutoFit/>
          </a:bodyPr>
          <a:lstStyle/>
          <a:p>
            <a:pPr algn="ctr"/>
            <a:r>
              <a:rPr lang="en-US" altLang="zh-CN" sz="3200" dirty="0">
                <a:solidFill>
                  <a:schemeClr val="bg1"/>
                </a:solidFill>
                <a:latin typeface="华文楷体" panose="02010600040101010101" pitchFamily="2" charset="-122"/>
                <a:ea typeface="华文楷体" panose="02010600040101010101" pitchFamily="2" charset="-122"/>
              </a:rPr>
              <a:t>03</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25" name="矩形 24"/>
          <p:cNvSpPr/>
          <p:nvPr/>
        </p:nvSpPr>
        <p:spPr>
          <a:xfrm>
            <a:off x="7076294" y="3281581"/>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5" name="矩形 34"/>
          <p:cNvSpPr/>
          <p:nvPr/>
        </p:nvSpPr>
        <p:spPr>
          <a:xfrm>
            <a:off x="7148864" y="3312358"/>
            <a:ext cx="4774531" cy="523220"/>
          </a:xfrm>
          <a:prstGeom prst="rect">
            <a:avLst/>
          </a:prstGeom>
        </p:spPr>
        <p:txBody>
          <a:bodyPr wrap="square">
            <a:spAutoFit/>
          </a:bodyPr>
          <a:lstStyle/>
          <a:p>
            <a:r>
              <a:rPr lang="zh-CN" altLang="en-US" sz="2800" dirty="0">
                <a:solidFill>
                  <a:schemeClr val="bg1"/>
                </a:solidFill>
                <a:latin typeface="华文楷体" panose="02010600040101010101" pitchFamily="2" charset="-122"/>
                <a:ea typeface="华文楷体" panose="02010600040101010101" pitchFamily="2" charset="-122"/>
              </a:rPr>
              <a:t>详细设计</a:t>
            </a:r>
          </a:p>
        </p:txBody>
      </p:sp>
      <p:sp>
        <p:nvSpPr>
          <p:cNvPr id="39" name="矩形 38"/>
          <p:cNvSpPr/>
          <p:nvPr/>
        </p:nvSpPr>
        <p:spPr>
          <a:xfrm>
            <a:off x="6328675" y="4120657"/>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0" name="文本框 39"/>
          <p:cNvSpPr txBox="1"/>
          <p:nvPr/>
        </p:nvSpPr>
        <p:spPr>
          <a:xfrm>
            <a:off x="6257886" y="4143517"/>
            <a:ext cx="728357" cy="584775"/>
          </a:xfrm>
          <a:prstGeom prst="rect">
            <a:avLst/>
          </a:prstGeom>
          <a:noFill/>
          <a:ln>
            <a:noFill/>
          </a:ln>
        </p:spPr>
        <p:txBody>
          <a:bodyPr wrap="square" rtlCol="0">
            <a:spAutoFit/>
          </a:bodyPr>
          <a:lstStyle/>
          <a:p>
            <a:pPr algn="ctr"/>
            <a:r>
              <a:rPr lang="en-US" altLang="zh-CN" sz="3200" dirty="0">
                <a:solidFill>
                  <a:schemeClr val="bg1"/>
                </a:solidFill>
                <a:latin typeface="华文楷体" panose="02010600040101010101" pitchFamily="2" charset="-122"/>
                <a:ea typeface="华文楷体" panose="02010600040101010101" pitchFamily="2" charset="-122"/>
              </a:rPr>
              <a:t>04</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43" name="矩形 42"/>
          <p:cNvSpPr/>
          <p:nvPr/>
        </p:nvSpPr>
        <p:spPr>
          <a:xfrm>
            <a:off x="7076294" y="4120657"/>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4" name="矩形 43"/>
          <p:cNvSpPr/>
          <p:nvPr/>
        </p:nvSpPr>
        <p:spPr>
          <a:xfrm>
            <a:off x="7148864" y="4151434"/>
            <a:ext cx="4774531" cy="523220"/>
          </a:xfrm>
          <a:prstGeom prst="rect">
            <a:avLst/>
          </a:prstGeom>
        </p:spPr>
        <p:txBody>
          <a:bodyPr wrap="square">
            <a:spAutoFit/>
          </a:bodyPr>
          <a:lstStyle/>
          <a:p>
            <a:r>
              <a:rPr lang="zh-CN" altLang="en-US" sz="2800" dirty="0">
                <a:solidFill>
                  <a:schemeClr val="bg1"/>
                </a:solidFill>
                <a:latin typeface="华文楷体" panose="02010600040101010101" pitchFamily="2" charset="-122"/>
                <a:ea typeface="华文楷体" panose="02010600040101010101" pitchFamily="2" charset="-122"/>
              </a:rPr>
              <a:t>系统测试</a:t>
            </a:r>
          </a:p>
        </p:txBody>
      </p:sp>
      <p:sp>
        <p:nvSpPr>
          <p:cNvPr id="45" name="矩形 44"/>
          <p:cNvSpPr/>
          <p:nvPr/>
        </p:nvSpPr>
        <p:spPr>
          <a:xfrm>
            <a:off x="6328675" y="4959733"/>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5" name="文本框 54"/>
          <p:cNvSpPr txBox="1"/>
          <p:nvPr/>
        </p:nvSpPr>
        <p:spPr>
          <a:xfrm>
            <a:off x="6257886" y="4959733"/>
            <a:ext cx="728357" cy="584775"/>
          </a:xfrm>
          <a:prstGeom prst="rect">
            <a:avLst/>
          </a:prstGeom>
          <a:noFill/>
          <a:ln>
            <a:noFill/>
          </a:ln>
        </p:spPr>
        <p:txBody>
          <a:bodyPr wrap="square" rtlCol="0">
            <a:spAutoFit/>
          </a:bodyPr>
          <a:lstStyle/>
          <a:p>
            <a:pPr algn="ctr"/>
            <a:r>
              <a:rPr lang="en-US" altLang="zh-CN" sz="3200" dirty="0">
                <a:solidFill>
                  <a:schemeClr val="bg1"/>
                </a:solidFill>
                <a:latin typeface="华文楷体" panose="02010600040101010101" pitchFamily="2" charset="-122"/>
                <a:ea typeface="华文楷体" panose="02010600040101010101" pitchFamily="2" charset="-122"/>
              </a:rPr>
              <a:t>05</a:t>
            </a:r>
            <a:endParaRPr lang="zh-CN" altLang="en-US" sz="3200" dirty="0">
              <a:solidFill>
                <a:schemeClr val="bg1"/>
              </a:solidFill>
              <a:latin typeface="华文楷体" panose="02010600040101010101" pitchFamily="2" charset="-122"/>
              <a:ea typeface="华文楷体" panose="02010600040101010101" pitchFamily="2" charset="-122"/>
            </a:endParaRPr>
          </a:p>
        </p:txBody>
      </p:sp>
      <p:sp>
        <p:nvSpPr>
          <p:cNvPr id="56" name="矩形 55"/>
          <p:cNvSpPr/>
          <p:nvPr/>
        </p:nvSpPr>
        <p:spPr>
          <a:xfrm>
            <a:off x="7076294" y="4959733"/>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矩形 56"/>
          <p:cNvSpPr/>
          <p:nvPr/>
        </p:nvSpPr>
        <p:spPr>
          <a:xfrm>
            <a:off x="7148864" y="4990510"/>
            <a:ext cx="4774531" cy="523220"/>
          </a:xfrm>
          <a:prstGeom prst="rect">
            <a:avLst/>
          </a:prstGeom>
        </p:spPr>
        <p:txBody>
          <a:bodyPr wrap="square">
            <a:spAutoFit/>
          </a:bodyPr>
          <a:lstStyle/>
          <a:p>
            <a:r>
              <a:rPr lang="zh-CN" altLang="en-US" sz="2800" dirty="0">
                <a:solidFill>
                  <a:schemeClr val="bg1"/>
                </a:solidFill>
                <a:latin typeface="华文楷体" panose="02010600040101010101" pitchFamily="2" charset="-122"/>
                <a:ea typeface="华文楷体" panose="02010600040101010101" pitchFamily="2" charset="-122"/>
              </a:rPr>
              <a:t>总结致谢</a:t>
            </a:r>
          </a:p>
        </p:txBody>
      </p:sp>
      <p:sp>
        <p:nvSpPr>
          <p:cNvPr id="58" name="文本框 57"/>
          <p:cNvSpPr txBox="1"/>
          <p:nvPr/>
        </p:nvSpPr>
        <p:spPr>
          <a:xfrm>
            <a:off x="2513295" y="3620200"/>
            <a:ext cx="2669236" cy="523220"/>
          </a:xfrm>
          <a:prstGeom prst="rect">
            <a:avLst/>
          </a:prstGeom>
          <a:noFill/>
        </p:spPr>
        <p:txBody>
          <a:bodyPr wrap="square" rtlCol="0">
            <a:spAutoFit/>
          </a:bodyPr>
          <a:lstStyle/>
          <a:p>
            <a:pPr algn="ctr"/>
            <a:r>
              <a:rPr lang="en-US" altLang="zh-CN" sz="2800" b="1" dirty="0">
                <a:solidFill>
                  <a:srgbClr val="48505B"/>
                </a:solidFill>
                <a:latin typeface="华文行楷" panose="02010800040101010101" pitchFamily="2" charset="-122"/>
                <a:ea typeface="华文行楷" panose="02010800040101010101" pitchFamily="2" charset="-122"/>
                <a:cs typeface="Arial" panose="020B0604020202020204" pitchFamily="34" charset="0"/>
              </a:rPr>
              <a:t>CONTENTS</a:t>
            </a:r>
            <a:endParaRPr lang="zh-CN" altLang="en-US" sz="3200" b="1" dirty="0">
              <a:solidFill>
                <a:srgbClr val="48505B"/>
              </a:solidFill>
              <a:latin typeface="华文行楷" panose="02010800040101010101" pitchFamily="2" charset="-122"/>
              <a:ea typeface="华文行楷" panose="02010800040101010101" pitchFamily="2" charset="-122"/>
              <a:cs typeface="Arial" panose="020B0604020202020204" pitchFamily="34" charset="0"/>
            </a:endParaRPr>
          </a:p>
        </p:txBody>
      </p:sp>
      <p:sp>
        <p:nvSpPr>
          <p:cNvPr id="59" name="文本框 58"/>
          <p:cNvSpPr txBox="1"/>
          <p:nvPr/>
        </p:nvSpPr>
        <p:spPr>
          <a:xfrm>
            <a:off x="2513295" y="2511835"/>
            <a:ext cx="2669236" cy="1107996"/>
          </a:xfrm>
          <a:prstGeom prst="rect">
            <a:avLst/>
          </a:prstGeom>
          <a:noFill/>
          <a:ln w="22225">
            <a:solidFill>
              <a:schemeClr val="tx1">
                <a:lumMod val="75000"/>
                <a:lumOff val="25000"/>
              </a:schemeClr>
            </a:solidFill>
            <a:prstDash val="lgDashDot"/>
          </a:ln>
        </p:spPr>
        <p:txBody>
          <a:bodyPr wrap="square" rtlCol="0">
            <a:spAutoFit/>
          </a:bodyPr>
          <a:lstStyle/>
          <a:p>
            <a:pPr algn="ctr"/>
            <a:r>
              <a:rPr lang="zh-CN" altLang="en-US" sz="6600" dirty="0">
                <a:solidFill>
                  <a:srgbClr val="48505B"/>
                </a:solidFill>
                <a:latin typeface="华文行楷" panose="02010800040101010101" pitchFamily="2" charset="-122"/>
                <a:ea typeface="华文行楷" panose="02010800040101010101" pitchFamily="2" charset="-122"/>
                <a:cs typeface="Arial" panose="020B0604020202020204" pitchFamily="34" charset="0"/>
              </a:rPr>
              <a:t>目  录</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par>
                                <p:cTn id="15" presetID="5"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1000"/>
                                        <p:tgtEl>
                                          <p:spTgt spid="2"/>
                                        </p:tgtEl>
                                      </p:cBhvr>
                                    </p:animEffect>
                                  </p:childTnLst>
                                </p:cTn>
                              </p:par>
                              <p:par>
                                <p:cTn id="18" presetID="5" presetClass="entr" presetSubtype="10"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checkerboard(across)">
                                      <p:cBhvr>
                                        <p:cTn id="20" dur="1000"/>
                                        <p:tgtEl>
                                          <p:spTgt spid="54"/>
                                        </p:tgtEl>
                                      </p:cBhvr>
                                    </p:animEffect>
                                  </p:childTnLst>
                                </p:cTn>
                              </p:par>
                              <p:par>
                                <p:cTn id="21" presetID="5" presetClass="entr" presetSubtype="1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1000"/>
                                        <p:tgtEl>
                                          <p:spTgt spid="3"/>
                                        </p:tgtEl>
                                      </p:cBhvr>
                                    </p:animEffect>
                                  </p:childTnLst>
                                </p:cTn>
                              </p:par>
                              <p:par>
                                <p:cTn id="24" presetID="5"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heckerboard(across)">
                                      <p:cBhvr>
                                        <p:cTn id="26" dur="1000"/>
                                        <p:tgtEl>
                                          <p:spTgt spid="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9" grpId="0" animBg="1"/>
      <p:bldP spid="23" grpId="0" animBg="1"/>
      <p:bldP spid="25" grpId="0" animBg="1"/>
      <p:bldP spid="39" grpId="0" animBg="1"/>
      <p:bldP spid="43" grpId="0" animBg="1"/>
      <p:bldP spid="45" grpId="0" animBg="1"/>
      <p:bldP spid="56" grpId="0" animBg="1"/>
      <p:bldP spid="58" grpId="0"/>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51800" y="2297459"/>
            <a:ext cx="1715719" cy="1446550"/>
          </a:xfrm>
          <a:prstGeom prst="rect">
            <a:avLst/>
          </a:prstGeom>
          <a:noFill/>
        </p:spPr>
        <p:txBody>
          <a:bodyPr wrap="square" rtlCol="0">
            <a:spAutoFit/>
          </a:bodyPr>
          <a:lstStyle/>
          <a:p>
            <a:pPr algn="ctr"/>
            <a:r>
              <a:rPr lang="en-US" altLang="zh-CN" sz="8800" dirty="0">
                <a:latin typeface="华文行楷" panose="02010800040101010101" pitchFamily="2" charset="-122"/>
                <a:ea typeface="华文行楷" panose="02010800040101010101" pitchFamily="2" charset="-122"/>
              </a:rPr>
              <a:t>01</a:t>
            </a:r>
            <a:endParaRPr lang="zh-CN" altLang="en-US" sz="8800" dirty="0">
              <a:latin typeface="华文行楷" panose="02010800040101010101" pitchFamily="2" charset="-122"/>
              <a:ea typeface="华文行楷" panose="02010800040101010101" pitchFamily="2" charset="-122"/>
            </a:endParaRPr>
          </a:p>
        </p:txBody>
      </p:sp>
      <p:sp>
        <p:nvSpPr>
          <p:cNvPr id="32" name="文本框 31"/>
          <p:cNvSpPr txBox="1"/>
          <p:nvPr/>
        </p:nvSpPr>
        <p:spPr>
          <a:xfrm>
            <a:off x="4874328" y="2327413"/>
            <a:ext cx="1715719" cy="830997"/>
          </a:xfrm>
          <a:prstGeom prst="rect">
            <a:avLst/>
          </a:prstGeom>
          <a:noFill/>
        </p:spPr>
        <p:txBody>
          <a:bodyPr wrap="square" rtlCol="0">
            <a:spAutoFit/>
          </a:bodyPr>
          <a:lstStyle/>
          <a:p>
            <a:pPr algn="dist"/>
            <a:r>
              <a:rPr lang="zh-CN" altLang="en-US" sz="4800" dirty="0">
                <a:solidFill>
                  <a:schemeClr val="tx1">
                    <a:lumMod val="75000"/>
                    <a:lumOff val="25000"/>
                  </a:schemeClr>
                </a:solidFill>
                <a:latin typeface="华文新魏" panose="02010800040101010101" pitchFamily="2" charset="-122"/>
                <a:ea typeface="华文新魏" panose="02010800040101010101" pitchFamily="2" charset="-122"/>
                <a:sym typeface="+mn-ea"/>
              </a:rPr>
              <a:t>绪论</a:t>
            </a:r>
          </a:p>
        </p:txBody>
      </p:sp>
      <p:sp>
        <p:nvSpPr>
          <p:cNvPr id="33" name="文本框 32"/>
          <p:cNvSpPr txBox="1"/>
          <p:nvPr/>
        </p:nvSpPr>
        <p:spPr>
          <a:xfrm>
            <a:off x="4820315" y="3403652"/>
            <a:ext cx="2199876" cy="1138773"/>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选题背景</a:t>
            </a:r>
            <a:endParaRPr lang="en-US" altLang="zh-CN" sz="2000" dirty="0">
              <a:solidFill>
                <a:schemeClr val="tx1">
                  <a:lumMod val="75000"/>
                  <a:lumOff val="25000"/>
                </a:schemeClr>
              </a:solidFill>
              <a:latin typeface="华文楷体" panose="02010600040101010101" pitchFamily="2" charset="-122"/>
              <a:ea typeface="华文楷体" panose="02010600040101010101" pitchFamily="2" charset="-122"/>
            </a:endParaRPr>
          </a:p>
          <a:p>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49">
            <a:extLst>
              <a:ext uri="{FF2B5EF4-FFF2-40B4-BE49-F238E27FC236}">
                <a16:creationId xmlns:a16="http://schemas.microsoft.com/office/drawing/2014/main" id="{CFD4A63F-91F1-4F75-8672-312B9EA33F89}"/>
              </a:ext>
            </a:extLst>
          </p:cNvPr>
          <p:cNvSpPr txBox="1"/>
          <p:nvPr/>
        </p:nvSpPr>
        <p:spPr>
          <a:xfrm>
            <a:off x="4820315" y="3911106"/>
            <a:ext cx="1499128" cy="400110"/>
          </a:xfrm>
          <a:prstGeom prst="rect">
            <a:avLst/>
          </a:prstGeom>
          <a:noFill/>
        </p:spPr>
        <p:txBody>
          <a:bodyPr wrap="none" rtlCol="0">
            <a:spAutoFit/>
          </a:bodyPr>
          <a:lstStyle/>
          <a:p>
            <a:pPr marL="285750" indent="-285750">
              <a:buFont typeface="Wingdings" panose="05000000000000000000" pitchFamily="2" charset="2"/>
              <a:buChar char="l"/>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研究意义</a:t>
            </a:r>
          </a:p>
        </p:txBody>
      </p:sp>
      <p:sp>
        <p:nvSpPr>
          <p:cNvPr id="15" name="TextBox 49">
            <a:extLst>
              <a:ext uri="{FF2B5EF4-FFF2-40B4-BE49-F238E27FC236}">
                <a16:creationId xmlns:a16="http://schemas.microsoft.com/office/drawing/2014/main" id="{DA98A194-61F7-456A-B5B1-DACDEF76C12A}"/>
              </a:ext>
            </a:extLst>
          </p:cNvPr>
          <p:cNvSpPr txBox="1"/>
          <p:nvPr/>
        </p:nvSpPr>
        <p:spPr>
          <a:xfrm>
            <a:off x="4820315" y="4433837"/>
            <a:ext cx="1755609" cy="400110"/>
          </a:xfrm>
          <a:prstGeom prst="rect">
            <a:avLst/>
          </a:prstGeom>
          <a:noFill/>
        </p:spPr>
        <p:txBody>
          <a:bodyPr wrap="none" rtlCol="0">
            <a:spAutoFit/>
          </a:bodyPr>
          <a:lstStyle/>
          <a:p>
            <a:pPr marL="285750" indent="-285750">
              <a:buFont typeface="Wingdings" panose="05000000000000000000" pitchFamily="2" charset="2"/>
              <a:buChar char="l"/>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国内外现状</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edge">
                                      <p:cBhvr>
                                        <p:cTn id="7" dur="1000"/>
                                        <p:tgtEl>
                                          <p:spTgt spid="32"/>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1000"/>
                                        <p:tgtEl>
                                          <p:spTgt spid="2"/>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1000"/>
                                        <p:tgtEl>
                                          <p:spTgt spid="3"/>
                                        </p:tgtEl>
                                      </p:cBhvr>
                                    </p:animEffect>
                                  </p:childTnLst>
                                </p:cTn>
                              </p:par>
                              <p:par>
                                <p:cTn id="17" presetID="5"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1000"/>
                                        <p:tgtEl>
                                          <p:spTgt spid="6"/>
                                        </p:tgtEl>
                                      </p:cBhvr>
                                    </p:animEffect>
                                  </p:childTnLst>
                                </p:cTn>
                              </p:par>
                              <p:par>
                                <p:cTn id="20" presetID="2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edge">
                                      <p:cBhvr>
                                        <p:cTn id="22" dur="2000"/>
                                        <p:tgtEl>
                                          <p:spTgt spid="26"/>
                                        </p:tgtEl>
                                      </p:cBhvr>
                                    </p:animEffect>
                                  </p:childTnLst>
                                </p:cTn>
                              </p:par>
                              <p:par>
                                <p:cTn id="23" presetID="2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edge">
                                      <p:cBhvr>
                                        <p:cTn id="25" dur="2000"/>
                                        <p:tgtEl>
                                          <p:spTgt spid="27"/>
                                        </p:tgtEl>
                                      </p:cBhvr>
                                    </p:animEffect>
                                  </p:childTnLst>
                                </p:cTn>
                              </p:par>
                              <p:par>
                                <p:cTn id="26" presetID="2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edge">
                                      <p:cBhvr>
                                        <p:cTn id="28" dur="2000"/>
                                        <p:tgtEl>
                                          <p:spTgt spid="28"/>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edge">
                                      <p:cBhvr>
                                        <p:cTn id="31" dur="2000"/>
                                        <p:tgtEl>
                                          <p:spTgt spid="30"/>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edge">
                                      <p:cBhvr>
                                        <p:cTn id="34" dur="500"/>
                                        <p:tgtEl>
                                          <p:spTgt spid="33"/>
                                        </p:tgtEl>
                                      </p:cBhvr>
                                    </p:animEffect>
                                  </p:childTnLst>
                                </p:cTn>
                              </p:par>
                              <p:par>
                                <p:cTn id="35" presetID="10" presetClass="entr" presetSubtype="0" fill="hold" grpId="0" nodeType="with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iterate type="lt">
                                    <p:tmPct val="10000"/>
                                  </p:iterate>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1764506" cy="707886"/>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华文行楷" panose="02010800040101010101" pitchFamily="2" charset="-122"/>
                <a:ea typeface="华文行楷" panose="02010800040101010101" pitchFamily="2" charset="-122"/>
                <a:sym typeface="+mn-ea"/>
              </a:rPr>
              <a:t>绪论</a:t>
            </a:r>
          </a:p>
        </p:txBody>
      </p:sp>
      <p:sp>
        <p:nvSpPr>
          <p:cNvPr id="11" name="Овал 4"/>
          <p:cNvSpPr/>
          <p:nvPr/>
        </p:nvSpPr>
        <p:spPr>
          <a:xfrm>
            <a:off x="1228530" y="6153490"/>
            <a:ext cx="191992" cy="19199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12" name="Овал 5"/>
          <p:cNvSpPr/>
          <p:nvPr/>
        </p:nvSpPr>
        <p:spPr>
          <a:xfrm>
            <a:off x="8859813" y="6148450"/>
            <a:ext cx="191992" cy="191992"/>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2" name="Овал 6"/>
          <p:cNvSpPr/>
          <p:nvPr/>
        </p:nvSpPr>
        <p:spPr>
          <a:xfrm>
            <a:off x="5028097" y="6153490"/>
            <a:ext cx="191992" cy="1919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cxnSp>
        <p:nvCxnSpPr>
          <p:cNvPr id="14" name="Прямая соединительная линия 8"/>
          <p:cNvCxnSpPr/>
          <p:nvPr/>
        </p:nvCxnSpPr>
        <p:spPr>
          <a:xfrm flipV="1">
            <a:off x="1380255" y="6260306"/>
            <a:ext cx="3647842" cy="10080"/>
          </a:xfrm>
          <a:prstGeom prst="line">
            <a:avLst/>
          </a:prstGeom>
          <a:ln w="19050">
            <a:solidFill>
              <a:srgbClr val="414955"/>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9"/>
          <p:cNvCxnSpPr/>
          <p:nvPr/>
        </p:nvCxnSpPr>
        <p:spPr>
          <a:xfrm flipV="1">
            <a:off x="5220089" y="6244446"/>
            <a:ext cx="3647842" cy="10080"/>
          </a:xfrm>
          <a:prstGeom prst="line">
            <a:avLst/>
          </a:prstGeom>
          <a:ln w="19050">
            <a:solidFill>
              <a:srgbClr val="414955"/>
            </a:solidFill>
          </a:ln>
        </p:spPr>
        <p:style>
          <a:lnRef idx="1">
            <a:schemeClr val="accent1"/>
          </a:lnRef>
          <a:fillRef idx="0">
            <a:schemeClr val="accent1"/>
          </a:fillRef>
          <a:effectRef idx="0">
            <a:schemeClr val="accent1"/>
          </a:effectRef>
          <a:fontRef idx="minor">
            <a:schemeClr val="tx1"/>
          </a:fontRef>
        </p:style>
      </p:cxnSp>
      <p:sp>
        <p:nvSpPr>
          <p:cNvPr id="16" name="Пятиугольник 10"/>
          <p:cNvSpPr/>
          <p:nvPr/>
        </p:nvSpPr>
        <p:spPr>
          <a:xfrm rot="5400000">
            <a:off x="844549" y="5193534"/>
            <a:ext cx="959953" cy="959959"/>
          </a:xfrm>
          <a:prstGeom prst="homePlate">
            <a:avLst>
              <a:gd name="adj" fmla="val 2653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17" name="Пятиугольник 11"/>
          <p:cNvSpPr/>
          <p:nvPr/>
        </p:nvSpPr>
        <p:spPr>
          <a:xfrm rot="5400000">
            <a:off x="4645902" y="5196770"/>
            <a:ext cx="959953" cy="959959"/>
          </a:xfrm>
          <a:prstGeom prst="homePlate">
            <a:avLst>
              <a:gd name="adj" fmla="val 2653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18" name="Пятиугольник 12"/>
          <p:cNvSpPr/>
          <p:nvPr/>
        </p:nvSpPr>
        <p:spPr>
          <a:xfrm rot="5400000">
            <a:off x="8475832" y="5187850"/>
            <a:ext cx="959953" cy="959959"/>
          </a:xfrm>
          <a:prstGeom prst="homePlate">
            <a:avLst>
              <a:gd name="adj" fmla="val 2653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dirty="0"/>
          </a:p>
        </p:txBody>
      </p:sp>
      <p:cxnSp>
        <p:nvCxnSpPr>
          <p:cNvPr id="19" name="Прямая соединительная линия 13"/>
          <p:cNvCxnSpPr/>
          <p:nvPr/>
        </p:nvCxnSpPr>
        <p:spPr>
          <a:xfrm flipV="1">
            <a:off x="9051500" y="6231618"/>
            <a:ext cx="3117323" cy="1"/>
          </a:xfrm>
          <a:prstGeom prst="line">
            <a:avLst/>
          </a:prstGeom>
          <a:ln w="19050">
            <a:solidFill>
              <a:srgbClr val="414955"/>
            </a:solidFill>
          </a:ln>
        </p:spPr>
        <p:style>
          <a:lnRef idx="1">
            <a:schemeClr val="accent1"/>
          </a:lnRef>
          <a:fillRef idx="0">
            <a:schemeClr val="accent1"/>
          </a:fillRef>
          <a:effectRef idx="0">
            <a:schemeClr val="accent1"/>
          </a:effectRef>
          <a:fontRef idx="minor">
            <a:schemeClr val="tx1"/>
          </a:fontRef>
        </p:style>
      </p:cxnSp>
      <p:sp>
        <p:nvSpPr>
          <p:cNvPr id="20" name="Freeform 14"/>
          <p:cNvSpPr>
            <a:spLocks noEditPoints="1"/>
          </p:cNvSpPr>
          <p:nvPr/>
        </p:nvSpPr>
        <p:spPr bwMode="auto">
          <a:xfrm>
            <a:off x="991263" y="5245657"/>
            <a:ext cx="605533" cy="605533"/>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bg1"/>
          </a:solidFill>
          <a:ln>
            <a:noFill/>
          </a:ln>
        </p:spPr>
        <p:txBody>
          <a:bodyPr vert="horz" wrap="square" lIns="121901" tIns="60951" rIns="121901" bIns="60951" numCol="1" anchor="t" anchorCtr="0" compatLnSpc="1"/>
          <a:lstStyle/>
          <a:p>
            <a:endParaRPr lang="id-ID" sz="1865"/>
          </a:p>
        </p:txBody>
      </p:sp>
      <p:sp>
        <p:nvSpPr>
          <p:cNvPr id="21" name="Freeform 8"/>
          <p:cNvSpPr>
            <a:spLocks noEditPoints="1"/>
          </p:cNvSpPr>
          <p:nvPr/>
        </p:nvSpPr>
        <p:spPr bwMode="auto">
          <a:xfrm>
            <a:off x="4883903" y="4233347"/>
            <a:ext cx="676890" cy="593659"/>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bg1"/>
          </a:solidFill>
          <a:ln>
            <a:noFill/>
          </a:ln>
        </p:spPr>
        <p:txBody>
          <a:bodyPr vert="horz" wrap="square" lIns="121901" tIns="60951" rIns="121901" bIns="60951" numCol="1" anchor="t" anchorCtr="0" compatLnSpc="1"/>
          <a:lstStyle/>
          <a:p>
            <a:endParaRPr lang="id-ID" sz="1865"/>
          </a:p>
        </p:txBody>
      </p:sp>
      <p:grpSp>
        <p:nvGrpSpPr>
          <p:cNvPr id="22" name="Group 83"/>
          <p:cNvGrpSpPr/>
          <p:nvPr/>
        </p:nvGrpSpPr>
        <p:grpSpPr>
          <a:xfrm>
            <a:off x="8611038" y="5321521"/>
            <a:ext cx="671462" cy="671463"/>
            <a:chOff x="-2771775" y="66675"/>
            <a:chExt cx="827087" cy="827088"/>
          </a:xfrm>
          <a:solidFill>
            <a:schemeClr val="bg1"/>
          </a:solidFill>
        </p:grpSpPr>
        <p:sp>
          <p:nvSpPr>
            <p:cNvPr id="23"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a:p>
          </p:txBody>
        </p:sp>
        <p:sp>
          <p:nvSpPr>
            <p:cNvPr id="24" name="Freeform 20"/>
            <p:cNvSpPr>
              <a:spLocks noEditPoints="1"/>
            </p:cNvSpPr>
            <p:nvPr/>
          </p:nvSpPr>
          <p:spPr bwMode="auto">
            <a:xfrm>
              <a:off x="-2538412"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a:p>
          </p:txBody>
        </p:sp>
        <p:sp>
          <p:nvSpPr>
            <p:cNvPr id="25"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dirty="0"/>
            </a:p>
          </p:txBody>
        </p:sp>
      </p:grpSp>
      <p:sp>
        <p:nvSpPr>
          <p:cNvPr id="26" name="文本框 25"/>
          <p:cNvSpPr txBox="1"/>
          <p:nvPr/>
        </p:nvSpPr>
        <p:spPr>
          <a:xfrm>
            <a:off x="205571" y="1391078"/>
            <a:ext cx="3413391" cy="3797771"/>
          </a:xfrm>
          <a:prstGeom prst="rect">
            <a:avLst/>
          </a:prstGeom>
          <a:noFill/>
        </p:spPr>
        <p:txBody>
          <a:bodyPr wrap="square" rtlCol="0">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在</a:t>
            </a:r>
            <a:r>
              <a:rPr lang="en-US" altLang="zh-CN" sz="1600" dirty="0">
                <a:latin typeface="华文新魏" panose="02010800040101010101" pitchFamily="2" charset="-122"/>
                <a:ea typeface="华文新魏" panose="02010800040101010101" pitchFamily="2" charset="-122"/>
              </a:rPr>
              <a:t>21</a:t>
            </a:r>
            <a:r>
              <a:rPr lang="zh-CN" altLang="zh-CN" sz="1600" dirty="0">
                <a:latin typeface="华文新魏" panose="02010800040101010101" pitchFamily="2" charset="-122"/>
                <a:ea typeface="华文新魏" panose="02010800040101010101" pitchFamily="2" charset="-122"/>
              </a:rPr>
              <a:t>世纪，物流管理是一个时代的象征，象征着时代新的生产力，是一个包含着更新的管理理念、扩大视野的机会，是重新规划、简化提高业务流程的方法</a:t>
            </a:r>
            <a:r>
              <a:rPr lang="zh-CN" altLang="en-US" sz="1600" dirty="0">
                <a:latin typeface="华文新魏" panose="02010800040101010101" pitchFamily="2" charset="-122"/>
                <a:ea typeface="华文新魏" panose="02010800040101010101" pitchFamily="2" charset="-122"/>
              </a:rPr>
              <a:t>。</a:t>
            </a:r>
            <a:r>
              <a:rPr lang="en-US" altLang="zh-CN" sz="1600" dirty="0">
                <a:latin typeface="华文新魏" panose="02010800040101010101" pitchFamily="2" charset="-122"/>
                <a:ea typeface="华文新魏" panose="02010800040101010101" pitchFamily="2" charset="-122"/>
              </a:rPr>
              <a:t>1915</a:t>
            </a:r>
            <a:r>
              <a:rPr lang="zh-CN" altLang="zh-CN" sz="1600" dirty="0">
                <a:latin typeface="华文新魏" panose="02010800040101010101" pitchFamily="2" charset="-122"/>
                <a:ea typeface="华文新魏" panose="02010800040101010101" pitchFamily="2" charset="-122"/>
              </a:rPr>
              <a:t>年，阿奇·萧在《市场流通中的若干问题》一书中提到了物流，他认为：“物流是与创造需要不同的一个问题”，而且，“物流经过时间或空间的转移，会产生价值”，这种转移指的就是销售过程中的物流。</a:t>
            </a:r>
          </a:p>
          <a:p>
            <a:pPr>
              <a:lnSpc>
                <a:spcPct val="125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05571" y="978772"/>
            <a:ext cx="153036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华文新魏" panose="02010800040101010101" pitchFamily="2" charset="-122"/>
                <a:ea typeface="华文新魏" panose="02010800040101010101" pitchFamily="2" charset="-122"/>
              </a:rPr>
              <a:t>选题背景</a:t>
            </a:r>
          </a:p>
        </p:txBody>
      </p:sp>
      <p:sp>
        <p:nvSpPr>
          <p:cNvPr id="28" name="文本框 27"/>
          <p:cNvSpPr txBox="1"/>
          <p:nvPr/>
        </p:nvSpPr>
        <p:spPr>
          <a:xfrm>
            <a:off x="4257938" y="1319729"/>
            <a:ext cx="3324116" cy="3496535"/>
          </a:xfrm>
          <a:prstGeom prst="rect">
            <a:avLst/>
          </a:prstGeom>
          <a:noFill/>
        </p:spPr>
        <p:txBody>
          <a:bodyPr wrap="square" rtlCol="0">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企业在积极营造一个开放、高效的市场竞争环境和有良好反响的市场空间，同时追求高效益、高回报的全新业务模式</a:t>
            </a:r>
            <a:r>
              <a:rPr lang="zh-CN" altLang="en-US" sz="1600" dirty="0">
                <a:latin typeface="华文新魏" panose="02010800040101010101" pitchFamily="2" charset="-122"/>
                <a:ea typeface="华文新魏" panose="02010800040101010101" pitchFamily="2" charset="-122"/>
              </a:rPr>
              <a:t>。</a:t>
            </a:r>
            <a:r>
              <a:rPr lang="zh-CN" altLang="zh-CN" sz="1600" dirty="0">
                <a:latin typeface="华文新魏" panose="02010800040101010101" pitchFamily="2" charset="-122"/>
                <a:ea typeface="华文新魏" panose="02010800040101010101" pitchFamily="2" charset="-122"/>
              </a:rPr>
              <a:t>物流作为企业的一种综合能力，能够帮助企业以低成本为客户创造价值</a:t>
            </a:r>
            <a:r>
              <a:rPr lang="zh-CN" altLang="zh-CN" dirty="0"/>
              <a:t>。</a:t>
            </a:r>
            <a:r>
              <a:rPr lang="zh-CN" altLang="zh-CN" sz="1600" dirty="0">
                <a:latin typeface="华文新魏" panose="02010800040101010101" pitchFamily="2" charset="-122"/>
                <a:ea typeface="华文新魏" panose="02010800040101010101" pitchFamily="2" charset="-122"/>
              </a:rPr>
              <a:t>经济全球化正处于蓬勃发展的前沿，对物流管理的需求日益增长。伴随着电子商务的发展，物流也将构筑起一个实实在在的广域网络，推动全球经济的快速发展</a:t>
            </a:r>
            <a:r>
              <a:rPr lang="zh-CN" altLang="en-US" sz="1600" dirty="0">
                <a:latin typeface="华文新魏" panose="02010800040101010101" pitchFamily="2" charset="-122"/>
                <a:ea typeface="华文新魏" panose="02010800040101010101" pitchFamily="2" charset="-122"/>
              </a:rPr>
              <a:t>。</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29" name="文本框 28"/>
          <p:cNvSpPr txBox="1"/>
          <p:nvPr/>
        </p:nvSpPr>
        <p:spPr>
          <a:xfrm>
            <a:off x="4257938" y="978772"/>
            <a:ext cx="143037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华文新魏" panose="02010800040101010101" pitchFamily="2" charset="-122"/>
                <a:ea typeface="华文新魏" panose="02010800040101010101" pitchFamily="2" charset="-122"/>
              </a:rPr>
              <a:t>研究意义</a:t>
            </a:r>
          </a:p>
        </p:txBody>
      </p:sp>
      <p:sp>
        <p:nvSpPr>
          <p:cNvPr id="30" name="文本框 29"/>
          <p:cNvSpPr txBox="1"/>
          <p:nvPr/>
        </p:nvSpPr>
        <p:spPr>
          <a:xfrm>
            <a:off x="8239138" y="1378882"/>
            <a:ext cx="3562337" cy="3765839"/>
          </a:xfrm>
          <a:prstGeom prst="rect">
            <a:avLst/>
          </a:prstGeom>
          <a:noFill/>
        </p:spPr>
        <p:txBody>
          <a:bodyPr wrap="square" rtlCol="0">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随着科学技术的不断进步，物流在发达国家已成为了重要的产业之一，并进入较为成熟的阶段。他们通过强化对物流基础设施投入，构建运行流通的物流服务体系，促进提高快速的流通效率，降低流通成本。在我国物流作为一个外来词汇，是二十世纪七十年代末从日本引入的，物流理念在与我国传统的运输理念激烈碰撞中逐步被认识和接受。并随着我国社会大分工的逐渐细化，物质流通的规模日益庞大，供应链愈发复杂</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31" name="文本框 30"/>
          <p:cNvSpPr txBox="1"/>
          <p:nvPr/>
        </p:nvSpPr>
        <p:spPr>
          <a:xfrm>
            <a:off x="8268151" y="977461"/>
            <a:ext cx="1500119"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华文新魏" panose="02010800040101010101" pitchFamily="2" charset="-122"/>
                <a:ea typeface="华文新魏" panose="02010800040101010101" pitchFamily="2" charset="-122"/>
              </a:rPr>
              <a:t>国内外现状</a:t>
            </a:r>
          </a:p>
        </p:txBody>
      </p:sp>
    </p:spTree>
    <p:extLst>
      <p:ext uri="{BB962C8B-B14F-4D97-AF65-F5344CB8AC3E}">
        <p14:creationId xmlns:p14="http://schemas.microsoft.com/office/powerpoint/2010/main" val="308894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amond(in)">
                                      <p:cBhvr>
                                        <p:cTn id="10" dur="2000"/>
                                        <p:tgtEl>
                                          <p:spTgt spid="12"/>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par>
                                <p:cTn id="14" presetID="8"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amond(in)">
                                      <p:cBhvr>
                                        <p:cTn id="16" dur="2000"/>
                                        <p:tgtEl>
                                          <p:spTgt spid="14"/>
                                        </p:tgtEl>
                                      </p:cBhvr>
                                    </p:animEffect>
                                  </p:childTnLst>
                                </p:cTn>
                              </p:par>
                              <p:par>
                                <p:cTn id="17" presetID="8"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amond(in)">
                                      <p:cBhvr>
                                        <p:cTn id="19" dur="2000"/>
                                        <p:tgtEl>
                                          <p:spTgt spid="15"/>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amond(in)">
                                      <p:cBhvr>
                                        <p:cTn id="22" dur="2000"/>
                                        <p:tgtEl>
                                          <p:spTgt spid="16"/>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amond(in)">
                                      <p:cBhvr>
                                        <p:cTn id="25" dur="2000"/>
                                        <p:tgtEl>
                                          <p:spTgt spid="17"/>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amond(in)">
                                      <p:cBhvr>
                                        <p:cTn id="28" dur="2000"/>
                                        <p:tgtEl>
                                          <p:spTgt spid="18"/>
                                        </p:tgtEl>
                                      </p:cBhvr>
                                    </p:animEffect>
                                  </p:childTnLst>
                                </p:cTn>
                              </p:par>
                              <p:par>
                                <p:cTn id="29" presetID="8" presetClass="entr" presetSubtype="16"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amond(in)">
                                      <p:cBhvr>
                                        <p:cTn id="31" dur="2000"/>
                                        <p:tgtEl>
                                          <p:spTgt spid="19"/>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amond(in)">
                                      <p:cBhvr>
                                        <p:cTn id="34" dur="2000"/>
                                        <p:tgtEl>
                                          <p:spTgt spid="20"/>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amond(in)">
                                      <p:cBhvr>
                                        <p:cTn id="37" dur="2000"/>
                                        <p:tgtEl>
                                          <p:spTgt spid="21"/>
                                        </p:tgtEl>
                                      </p:cBhvr>
                                    </p:animEffect>
                                  </p:childTnLst>
                                </p:cTn>
                              </p:par>
                              <p:par>
                                <p:cTn id="38" presetID="8" presetClass="entr" presetSubtype="16"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amond(in)">
                                      <p:cBhvr>
                                        <p:cTn id="40" dur="2000"/>
                                        <p:tgtEl>
                                          <p:spTgt spid="22"/>
                                        </p:tgtEl>
                                      </p:cBhvr>
                                    </p:animEffect>
                                  </p:childTnLst>
                                </p:cTn>
                              </p:par>
                              <p:par>
                                <p:cTn id="41" presetID="8"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diamond(in)">
                                      <p:cBhvr>
                                        <p:cTn id="43" dur="2000"/>
                                        <p:tgtEl>
                                          <p:spTgt spid="26"/>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diamond(in)">
                                      <p:cBhvr>
                                        <p:cTn id="46" dur="2000"/>
                                        <p:tgtEl>
                                          <p:spTgt spid="27"/>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diamond(in)">
                                      <p:cBhvr>
                                        <p:cTn id="49" dur="2000"/>
                                        <p:tgtEl>
                                          <p:spTgt spid="28"/>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amond(in)">
                                      <p:cBhvr>
                                        <p:cTn id="52" dur="2000"/>
                                        <p:tgtEl>
                                          <p:spTgt spid="29"/>
                                        </p:tgtEl>
                                      </p:cBhvr>
                                    </p:animEffect>
                                  </p:childTnLst>
                                </p:cTn>
                              </p:par>
                              <p:par>
                                <p:cTn id="53" presetID="8"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amond(in)">
                                      <p:cBhvr>
                                        <p:cTn id="55" dur="2000"/>
                                        <p:tgtEl>
                                          <p:spTgt spid="30"/>
                                        </p:tgtEl>
                                      </p:cBhvr>
                                    </p:animEffect>
                                  </p:childTnLst>
                                </p:cTn>
                              </p:par>
                              <p:par>
                                <p:cTn id="56" presetID="8" presetClass="entr" presetSubtype="16"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diamond(in)">
                                      <p:cBhvr>
                                        <p:cTn id="58"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animBg="1"/>
      <p:bldP spid="16" grpId="0" animBg="1"/>
      <p:bldP spid="17" grpId="0" animBg="1"/>
      <p:bldP spid="18" grpId="0" animBg="1"/>
      <p:bldP spid="20" grpId="0" animBg="1"/>
      <p:bldP spid="21" grpId="0" animBg="1"/>
      <p:bldP spid="26" grpId="0"/>
      <p:bldP spid="27"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华文行楷" panose="02010800040101010101" pitchFamily="2" charset="-122"/>
                <a:ea typeface="华文行楷" panose="02010800040101010101" pitchFamily="2" charset="-122"/>
              </a:rPr>
              <a:t>02</a:t>
            </a:r>
            <a:endParaRPr lang="zh-CN" altLang="en-US" sz="8800" dirty="0">
              <a:latin typeface="华文行楷" panose="02010800040101010101" pitchFamily="2" charset="-122"/>
              <a:ea typeface="华文行楷" panose="02010800040101010101" pitchFamily="2" charset="-122"/>
            </a:endParaRPr>
          </a:p>
        </p:txBody>
      </p:sp>
      <p:sp>
        <p:nvSpPr>
          <p:cNvPr id="32" name="文本框 31"/>
          <p:cNvSpPr txBox="1"/>
          <p:nvPr/>
        </p:nvSpPr>
        <p:spPr>
          <a:xfrm>
            <a:off x="5125878" y="2422177"/>
            <a:ext cx="3875247" cy="830997"/>
          </a:xfrm>
          <a:prstGeom prst="rect">
            <a:avLst/>
          </a:prstGeom>
          <a:noFill/>
        </p:spPr>
        <p:txBody>
          <a:bodyPr wrap="square" rtlCol="0">
            <a:spAutoFit/>
          </a:bodyPr>
          <a:lstStyle/>
          <a:p>
            <a:pPr algn="dist"/>
            <a:r>
              <a:rPr lang="zh-CN" altLang="en-US" sz="4800" dirty="0">
                <a:solidFill>
                  <a:schemeClr val="tx1">
                    <a:lumMod val="75000"/>
                    <a:lumOff val="25000"/>
                  </a:schemeClr>
                </a:solidFill>
                <a:latin typeface="华文新魏" panose="02010800040101010101" pitchFamily="2" charset="-122"/>
                <a:ea typeface="华文新魏" panose="02010800040101010101" pitchFamily="2" charset="-122"/>
                <a:sym typeface="+mn-ea"/>
              </a:rPr>
              <a:t>总体设计</a:t>
            </a:r>
          </a:p>
        </p:txBody>
      </p:sp>
      <p:sp>
        <p:nvSpPr>
          <p:cNvPr id="33" name="文本框 32"/>
          <p:cNvSpPr txBox="1"/>
          <p:nvPr/>
        </p:nvSpPr>
        <p:spPr>
          <a:xfrm>
            <a:off x="5234537" y="3458910"/>
            <a:ext cx="2168385" cy="3385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员工模块功能设计</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4F8B06A-0B27-4881-BFB6-D5518AFA084B}"/>
              </a:ext>
            </a:extLst>
          </p:cNvPr>
          <p:cNvSpPr txBox="1"/>
          <p:nvPr/>
        </p:nvSpPr>
        <p:spPr>
          <a:xfrm>
            <a:off x="5248825" y="4561568"/>
            <a:ext cx="1886177" cy="3385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数据库设计</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5" name="文本框 14">
            <a:extLst>
              <a:ext uri="{FF2B5EF4-FFF2-40B4-BE49-F238E27FC236}">
                <a16:creationId xmlns:a16="http://schemas.microsoft.com/office/drawing/2014/main" id="{D078DBD8-9C18-48A7-AABA-0F850C565C5A}"/>
              </a:ext>
            </a:extLst>
          </p:cNvPr>
          <p:cNvSpPr txBox="1"/>
          <p:nvPr/>
        </p:nvSpPr>
        <p:spPr>
          <a:xfrm>
            <a:off x="5234537" y="4010239"/>
            <a:ext cx="2116574" cy="3385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solidFill>
                  <a:schemeClr val="tx1">
                    <a:lumMod val="75000"/>
                    <a:lumOff val="25000"/>
                  </a:schemeClr>
                </a:solidFill>
                <a:latin typeface="华文楷体" panose="02010600040101010101" pitchFamily="2" charset="-122"/>
                <a:ea typeface="华文楷体" panose="02010600040101010101" pitchFamily="2" charset="-122"/>
              </a:rPr>
              <a:t>客户功能模块设计</a:t>
            </a:r>
            <a:endParaRPr lang="en-US" altLang="zh-CN" sz="16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edge">
                                      <p:cBhvr>
                                        <p:cTn id="35" dur="2000"/>
                                        <p:tgtEl>
                                          <p:spTgt spid="33"/>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edge">
                                      <p:cBhvr>
                                        <p:cTn id="38" dur="2000"/>
                                        <p:tgtEl>
                                          <p:spTgt spid="14"/>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edge">
                                      <p:cBhvr>
                                        <p:cTn id="4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36306"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客户功能模块设计</a:t>
            </a:r>
          </a:p>
        </p:txBody>
      </p:sp>
      <p:sp>
        <p:nvSpPr>
          <p:cNvPr id="37" name="Rectangle 11"/>
          <p:cNvSpPr/>
          <p:nvPr/>
        </p:nvSpPr>
        <p:spPr>
          <a:xfrm>
            <a:off x="7890845" y="1496121"/>
            <a:ext cx="3742447" cy="1303627"/>
          </a:xfrm>
          <a:prstGeom prst="rect">
            <a:avLst/>
          </a:prstGeom>
        </p:spPr>
        <p:txBody>
          <a:bodyPr wrap="square">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系统的结构设计中最重要的就是系统的模块化。模块化是指解决一个复杂问题时自上向下逐层把软件系统划分成若干个模块的过程。</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39" name="矩形 38"/>
          <p:cNvSpPr/>
          <p:nvPr/>
        </p:nvSpPr>
        <p:spPr>
          <a:xfrm>
            <a:off x="6566448" y="1529337"/>
            <a:ext cx="5066844" cy="1270411"/>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566448" y="1536785"/>
            <a:ext cx="1246241" cy="1269577"/>
          </a:xfrm>
          <a:prstGeom prst="rect">
            <a:avLst/>
          </a:prstGeom>
          <a:solidFill>
            <a:schemeClr val="tx1">
              <a:lumMod val="65000"/>
              <a:lumOff val="35000"/>
            </a:schemeClr>
          </a:solid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1"/>
          <p:cNvSpPr/>
          <p:nvPr/>
        </p:nvSpPr>
        <p:spPr>
          <a:xfrm>
            <a:off x="7834400" y="3624332"/>
            <a:ext cx="3652935" cy="2223366"/>
          </a:xfrm>
          <a:prstGeom prst="rect">
            <a:avLst/>
          </a:prstGeom>
        </p:spPr>
        <p:txBody>
          <a:bodyPr wrap="square">
            <a:spAutoFit/>
          </a:bodyPr>
          <a:lstStyle/>
          <a:p>
            <a:pPr>
              <a:lnSpc>
                <a:spcPct val="125000"/>
              </a:lnSpc>
            </a:pPr>
            <a:r>
              <a:rPr lang="zh-CN" altLang="zh-CN" sz="1600" dirty="0">
                <a:latin typeface="华文新魏" panose="02010800040101010101" pitchFamily="2" charset="-122"/>
                <a:ea typeface="华文新魏" panose="02010800040101010101" pitchFamily="2" charset="-122"/>
              </a:rPr>
              <a:t>客户在使用本系统功能前需先注册，注册信息保存到后台的数据库中，再次登录时获取后台数据库信息进行验证，验证成功（即登录成功）可使用本系统的功能</a:t>
            </a:r>
            <a:r>
              <a:rPr lang="zh-CN" altLang="en-US" sz="1600" dirty="0">
                <a:latin typeface="华文新魏" panose="02010800040101010101" pitchFamily="2" charset="-122"/>
                <a:ea typeface="华文新魏" panose="02010800040101010101" pitchFamily="2" charset="-122"/>
              </a:rPr>
              <a:t>。客户可修改登录密码，线上填写订单，取消未审核订单，确认签收订单功能操作。</a:t>
            </a:r>
            <a:endPar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43" name="矩形 42"/>
          <p:cNvSpPr/>
          <p:nvPr/>
        </p:nvSpPr>
        <p:spPr>
          <a:xfrm>
            <a:off x="6541421" y="3544114"/>
            <a:ext cx="5066843" cy="2303584"/>
          </a:xfrm>
          <a:prstGeom prst="rect">
            <a:avLst/>
          </a:prstGeom>
          <a:noFill/>
          <a:ln>
            <a:solidFill>
              <a:srgbClr val="6F7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541421" y="3562901"/>
            <a:ext cx="1246241" cy="2277126"/>
          </a:xfrm>
          <a:prstGeom prst="rect">
            <a:avLst/>
          </a:prstGeom>
          <a:solidFill>
            <a:schemeClr val="tx1">
              <a:lumMod val="65000"/>
              <a:lumOff val="35000"/>
            </a:schemeClr>
          </a:solidFill>
          <a:ln>
            <a:solidFill>
              <a:srgbClr val="6F7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Oval 10"/>
          <p:cNvSpPr>
            <a:spLocks noChangeArrowheads="1"/>
          </p:cNvSpPr>
          <p:nvPr/>
        </p:nvSpPr>
        <p:spPr bwMode="auto">
          <a:xfrm>
            <a:off x="6739568" y="1700002"/>
            <a:ext cx="741466" cy="739778"/>
          </a:xfrm>
          <a:prstGeom prst="ellipse">
            <a:avLst/>
          </a:prstGeom>
          <a:solidFill>
            <a:schemeClr val="tx1">
              <a:lumMod val="50000"/>
              <a:lumOff val="50000"/>
            </a:schemeClr>
          </a:solidFill>
          <a:ln w="19050">
            <a:solidFill>
              <a:schemeClr val="bg1"/>
            </a:solidFill>
          </a:ln>
        </p:spPr>
        <p:txBody>
          <a:bodyPr vert="horz" wrap="square" lIns="0" tIns="0" rIns="0" bIns="0" numCol="1" anchor="ctr" anchorCtr="0" compatLnSpc="1"/>
          <a:lstStyle/>
          <a:p>
            <a:pPr algn="ctr"/>
            <a:r>
              <a:rPr lang="en-US" sz="3200" b="1" dirty="0">
                <a:solidFill>
                  <a:schemeClr val="bg1"/>
                </a:solidFill>
              </a:rPr>
              <a:t>01</a:t>
            </a:r>
          </a:p>
        </p:txBody>
      </p:sp>
      <p:sp>
        <p:nvSpPr>
          <p:cNvPr id="46" name="Oval 10"/>
          <p:cNvSpPr>
            <a:spLocks noChangeArrowheads="1"/>
          </p:cNvSpPr>
          <p:nvPr/>
        </p:nvSpPr>
        <p:spPr bwMode="auto">
          <a:xfrm>
            <a:off x="6739568" y="4209022"/>
            <a:ext cx="741466" cy="739778"/>
          </a:xfrm>
          <a:prstGeom prst="ellipse">
            <a:avLst/>
          </a:prstGeom>
          <a:solidFill>
            <a:schemeClr val="tx1">
              <a:lumMod val="75000"/>
              <a:lumOff val="25000"/>
            </a:schemeClr>
          </a:solidFill>
          <a:ln w="19050">
            <a:solidFill>
              <a:schemeClr val="bg1"/>
            </a:solidFill>
          </a:ln>
        </p:spPr>
        <p:txBody>
          <a:bodyPr vert="horz" wrap="square" lIns="0" tIns="0" rIns="0" bIns="0" numCol="1" anchor="ctr" anchorCtr="0" compatLnSpc="1"/>
          <a:lstStyle/>
          <a:p>
            <a:pPr algn="ctr"/>
            <a:r>
              <a:rPr lang="en-US" sz="3200" b="1" dirty="0">
                <a:solidFill>
                  <a:schemeClr val="bg1"/>
                </a:solidFill>
              </a:rPr>
              <a:t>02</a:t>
            </a:r>
          </a:p>
        </p:txBody>
      </p:sp>
      <p:pic>
        <p:nvPicPr>
          <p:cNvPr id="12" name="图片 11">
            <a:extLst>
              <a:ext uri="{FF2B5EF4-FFF2-40B4-BE49-F238E27FC236}">
                <a16:creationId xmlns:a16="http://schemas.microsoft.com/office/drawing/2014/main" id="{54AADA4F-E3A9-470E-9647-9F5B01ABB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8" y="936714"/>
            <a:ext cx="5785147" cy="550573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strips(downLeft)">
                                      <p:cBhvr>
                                        <p:cTn id="13" dur="500"/>
                                        <p:tgtEl>
                                          <p:spTgt spid="4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strips(downLeft)">
                                      <p:cBhvr>
                                        <p:cTn id="16" dur="500"/>
                                        <p:tgtEl>
                                          <p:spTgt spid="41"/>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strips(downLeft)">
                                      <p:cBhvr>
                                        <p:cTn id="19" dur="500"/>
                                        <p:tgtEl>
                                          <p:spTgt spid="43"/>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trips(downLeft)">
                                      <p:cBhvr>
                                        <p:cTn id="22" dur="500"/>
                                        <p:tgtEl>
                                          <p:spTgt spid="44"/>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strips(downLeft)">
                                      <p:cBhvr>
                                        <p:cTn id="25" dur="500"/>
                                        <p:tgtEl>
                                          <p:spTgt spid="45"/>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strips(downLeft)">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animBg="1"/>
      <p:bldP spid="41" grpId="0"/>
      <p:bldP spid="43"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36306"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员工功能模块设计</a:t>
            </a:r>
          </a:p>
        </p:txBody>
      </p:sp>
      <p:sp>
        <p:nvSpPr>
          <p:cNvPr id="37" name="Rectangle 11"/>
          <p:cNvSpPr/>
          <p:nvPr/>
        </p:nvSpPr>
        <p:spPr>
          <a:xfrm>
            <a:off x="6719502" y="1822541"/>
            <a:ext cx="4760736" cy="4381392"/>
          </a:xfrm>
          <a:prstGeom prst="rect">
            <a:avLst/>
          </a:prstGeom>
        </p:spPr>
        <p:txBody>
          <a:bodyPr wrap="square">
            <a:spAutoFit/>
          </a:bodyPr>
          <a:lstStyle/>
          <a:p>
            <a:pPr marL="342900" indent="-342900">
              <a:lnSpc>
                <a:spcPct val="125000"/>
              </a:lnSpc>
              <a:buAutoNum type="arabicPeriod"/>
            </a:pPr>
            <a:r>
              <a:rPr lang="zh-CN" altLang="en-US" sz="1600" dirty="0">
                <a:latin typeface="华文新魏" panose="02010800040101010101" pitchFamily="2" charset="-122"/>
                <a:ea typeface="华文新魏" panose="02010800040101010101" pitchFamily="2" charset="-122"/>
              </a:rPr>
              <a:t>订单管理模块：员工可对未取消，未审核订单进行审核操作；</a:t>
            </a:r>
            <a:endParaRPr lang="en-US" altLang="zh-CN" sz="1600" dirty="0">
              <a:latin typeface="华文新魏" panose="02010800040101010101" pitchFamily="2" charset="-122"/>
              <a:ea typeface="华文新魏" panose="02010800040101010101" pitchFamily="2" charset="-122"/>
            </a:endParaRPr>
          </a:p>
          <a:p>
            <a:pPr marL="342900" indent="-342900">
              <a:lnSpc>
                <a:spcPct val="125000"/>
              </a:lnSpc>
              <a:buAutoNum type="arabicPeriod"/>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货物管理模块：员工可对订单所填写货物信息进行保存到数据库中货物表；</a:t>
            </a:r>
            <a:endPar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endParaRPr>
          </a:p>
          <a:p>
            <a:pPr marL="342900" indent="-342900">
              <a:lnSpc>
                <a:spcPct val="125000"/>
              </a:lnSpc>
              <a:buAutoNum type="arabicPeriod"/>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货架管理模块：员工可对货物进行入库出库操作，用于管理存储货物；</a:t>
            </a:r>
            <a:endPar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endParaRPr>
          </a:p>
          <a:p>
            <a:pPr marL="342900" indent="-342900">
              <a:lnSpc>
                <a:spcPct val="125000"/>
              </a:lnSpc>
              <a:buAutoNum type="arabicPeriod"/>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车辆管理模块：员工可对车辆信息进行维护，在配送时根据订单货物体积重量选择合适车辆运输；</a:t>
            </a:r>
            <a:endParaRPr lang="en-US" altLang="zh-CN" sz="1600" dirty="0">
              <a:solidFill>
                <a:schemeClr val="tx1">
                  <a:lumMod val="75000"/>
                  <a:lumOff val="25000"/>
                </a:schemeClr>
              </a:solidFill>
              <a:latin typeface="华文新魏" panose="02010800040101010101" pitchFamily="2" charset="-122"/>
              <a:ea typeface="华文新魏" panose="02010800040101010101" pitchFamily="2" charset="-122"/>
            </a:endParaRPr>
          </a:p>
          <a:p>
            <a:pPr marL="342900" indent="-342900">
              <a:lnSpc>
                <a:spcPct val="125000"/>
              </a:lnSpc>
              <a:buAutoNum type="arabicPeriod"/>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线路管理模块：员工可对线路信息进行维护，</a:t>
            </a:r>
            <a:r>
              <a:rPr lang="zh-CN" altLang="en-US" sz="1600" dirty="0">
                <a:latin typeface="华文新魏" panose="02010800040101010101" pitchFamily="2" charset="-122"/>
                <a:ea typeface="华文新魏" panose="02010800040101010101" pitchFamily="2" charset="-122"/>
              </a:rPr>
              <a:t>在配送时将</a:t>
            </a:r>
            <a:r>
              <a:rPr lang="zh-CN" altLang="zh-CN" sz="1600" dirty="0">
                <a:latin typeface="华文新魏" panose="02010800040101010101" pitchFamily="2" charset="-122"/>
                <a:ea typeface="华文新魏" panose="02010800040101010101" pitchFamily="2" charset="-122"/>
              </a:rPr>
              <a:t>根据订单的收货地址</a:t>
            </a:r>
            <a:r>
              <a:rPr lang="zh-CN" altLang="en-US" sz="1600" dirty="0">
                <a:latin typeface="华文新魏" panose="02010800040101010101" pitchFamily="2" charset="-122"/>
                <a:ea typeface="华文新魏" panose="02010800040101010101" pitchFamily="2" charset="-122"/>
              </a:rPr>
              <a:t>结合线路所用时长字段</a:t>
            </a:r>
            <a:r>
              <a:rPr lang="zh-CN" altLang="zh-CN" sz="1600" dirty="0">
                <a:latin typeface="华文新魏" panose="02010800040101010101" pitchFamily="2" charset="-122"/>
                <a:ea typeface="华文新魏" panose="02010800040101010101" pitchFamily="2" charset="-122"/>
              </a:rPr>
              <a:t>，选择最优路线</a:t>
            </a:r>
            <a:r>
              <a:rPr lang="zh-CN" altLang="en-US" sz="1600" dirty="0">
                <a:latin typeface="华文新魏" panose="02010800040101010101" pitchFamily="2" charset="-122"/>
                <a:ea typeface="华文新魏" panose="02010800040101010101" pitchFamily="2" charset="-122"/>
              </a:rPr>
              <a:t>运输。</a:t>
            </a:r>
            <a:endParaRPr lang="en-US" altLang="zh-CN" sz="1600" dirty="0">
              <a:latin typeface="华文新魏" panose="02010800040101010101" pitchFamily="2" charset="-122"/>
              <a:ea typeface="华文新魏" panose="02010800040101010101" pitchFamily="2" charset="-122"/>
            </a:endParaRPr>
          </a:p>
          <a:p>
            <a:pPr marL="342900" indent="-342900">
              <a:lnSpc>
                <a:spcPct val="125000"/>
              </a:lnSpc>
              <a:buAutoNum type="arabicPeriod"/>
            </a:pPr>
            <a:r>
              <a:rPr lang="zh-CN" altLang="en-US" sz="1600" dirty="0">
                <a:solidFill>
                  <a:schemeClr val="tx1">
                    <a:lumMod val="75000"/>
                    <a:lumOff val="25000"/>
                  </a:schemeClr>
                </a:solidFill>
                <a:latin typeface="华文新魏" panose="02010800040101010101" pitchFamily="2" charset="-122"/>
                <a:ea typeface="华文新魏" panose="02010800040101010101" pitchFamily="2" charset="-122"/>
              </a:rPr>
              <a:t>配送单管理模块：员工可对配送单信息进行维护，实时更新配送地址和状态。</a:t>
            </a:r>
          </a:p>
        </p:txBody>
      </p:sp>
      <p:sp>
        <p:nvSpPr>
          <p:cNvPr id="39" name="矩形 38"/>
          <p:cNvSpPr/>
          <p:nvPr/>
        </p:nvSpPr>
        <p:spPr>
          <a:xfrm>
            <a:off x="6566448" y="1822541"/>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4AADA4F-E3A9-470E-9647-9F5B01ABB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8" y="936714"/>
            <a:ext cx="5785147" cy="5505733"/>
          </a:xfrm>
          <a:prstGeom prst="rect">
            <a:avLst/>
          </a:prstGeom>
        </p:spPr>
      </p:pic>
      <p:sp>
        <p:nvSpPr>
          <p:cNvPr id="14" name="Rectangle 11">
            <a:extLst>
              <a:ext uri="{FF2B5EF4-FFF2-40B4-BE49-F238E27FC236}">
                <a16:creationId xmlns:a16="http://schemas.microsoft.com/office/drawing/2014/main" id="{0C39025D-39CA-4D5D-BDA8-95DDE204D68D}"/>
              </a:ext>
            </a:extLst>
          </p:cNvPr>
          <p:cNvSpPr/>
          <p:nvPr/>
        </p:nvSpPr>
        <p:spPr>
          <a:xfrm>
            <a:off x="6393127" y="1076687"/>
            <a:ext cx="1107281" cy="524311"/>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64305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907256" y="133975"/>
            <a:ext cx="4736306" cy="646331"/>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华文行楷" panose="02010800040101010101" pitchFamily="2" charset="-122"/>
                <a:ea typeface="华文行楷" panose="02010800040101010101" pitchFamily="2" charset="-122"/>
                <a:sym typeface="+mn-ea"/>
              </a:rPr>
              <a:t>数据库设计</a:t>
            </a:r>
          </a:p>
        </p:txBody>
      </p:sp>
      <p:sp>
        <p:nvSpPr>
          <p:cNvPr id="37" name="Rectangle 11"/>
          <p:cNvSpPr/>
          <p:nvPr/>
        </p:nvSpPr>
        <p:spPr>
          <a:xfrm>
            <a:off x="6719502" y="2248238"/>
            <a:ext cx="4760736" cy="3191258"/>
          </a:xfrm>
          <a:prstGeom prst="rect">
            <a:avLst/>
          </a:prstGeom>
        </p:spPr>
        <p:txBody>
          <a:bodyPr wrap="square">
            <a:spAutoFit/>
          </a:bodyPr>
          <a:lstStyle/>
          <a:p>
            <a:pPr>
              <a:lnSpc>
                <a:spcPct val="125000"/>
              </a:lnSpc>
            </a:pPr>
            <a:r>
              <a:rPr lang="en-US" altLang="zh-CN" dirty="0">
                <a:latin typeface="华文新魏" panose="02010800040101010101" pitchFamily="2" charset="-122"/>
                <a:ea typeface="华文新魏" panose="02010800040101010101" pitchFamily="2" charset="-122"/>
              </a:rPr>
              <a:t>        </a:t>
            </a:r>
            <a:r>
              <a:rPr lang="zh-CN" altLang="zh-CN" dirty="0">
                <a:latin typeface="华文新魏" panose="02010800040101010101" pitchFamily="2" charset="-122"/>
                <a:ea typeface="华文新魏" panose="02010800040101010101" pitchFamily="2" charset="-122"/>
              </a:rPr>
              <a:t>数据库设计直接影响到系统的稳定性和安全性，这是系统设计中非常重要的环节。该数据库的设计不仅要能代表应用系统所需的所有表结构信息，还要联系不同数据之间的表关系，使数据设计准确和完整，并防止数据冗余或遗漏。数据库的管理和操作在系统设计与实现的过程是非常重要</a:t>
            </a:r>
            <a:r>
              <a:rPr lang="zh-CN" altLang="en-US" dirty="0">
                <a:latin typeface="华文新魏" panose="02010800040101010101" pitchFamily="2" charset="-122"/>
                <a:ea typeface="华文新魏" panose="02010800040101010101" pitchFamily="2" charset="-122"/>
              </a:rPr>
              <a:t>的</a:t>
            </a:r>
            <a:r>
              <a:rPr lang="en-US" altLang="zh-CN" dirty="0">
                <a:latin typeface="华文新魏" panose="02010800040101010101" pitchFamily="2" charset="-122"/>
                <a:ea typeface="华文新魏" panose="02010800040101010101" pitchFamily="2" charset="-122"/>
              </a:rPr>
              <a:t>,</a:t>
            </a:r>
            <a:r>
              <a:rPr lang="zh-CN" altLang="zh-CN" dirty="0">
                <a:latin typeface="华文新魏" panose="02010800040101010101" pitchFamily="2" charset="-122"/>
                <a:ea typeface="华文新魏" panose="02010800040101010101" pitchFamily="2" charset="-122"/>
              </a:rPr>
              <a:t>该系统的业务流程需要数据库的管理，实现存储和获取，更新和删除</a:t>
            </a:r>
            <a:r>
              <a:rPr lang="zh-CN" altLang="en-US" dirty="0">
                <a:latin typeface="华文新魏" panose="02010800040101010101" pitchFamily="2" charset="-122"/>
                <a:ea typeface="华文新魏" panose="02010800040101010101" pitchFamily="2" charset="-122"/>
              </a:rPr>
              <a:t>等</a:t>
            </a:r>
            <a:r>
              <a:rPr lang="zh-CN" altLang="zh-CN" dirty="0">
                <a:latin typeface="华文新魏" panose="02010800040101010101" pitchFamily="2" charset="-122"/>
                <a:ea typeface="华文新魏" panose="02010800040101010101" pitchFamily="2" charset="-122"/>
              </a:rPr>
              <a:t>大量的</a:t>
            </a:r>
            <a:r>
              <a:rPr lang="zh-CN" altLang="en-US" dirty="0">
                <a:latin typeface="华文新魏" panose="02010800040101010101" pitchFamily="2" charset="-122"/>
                <a:ea typeface="华文新魏" panose="02010800040101010101" pitchFamily="2" charset="-122"/>
              </a:rPr>
              <a:t>信息</a:t>
            </a:r>
            <a:r>
              <a:rPr lang="zh-CN" altLang="zh-CN" dirty="0">
                <a:latin typeface="华文新魏" panose="02010800040101010101" pitchFamily="2" charset="-122"/>
                <a:ea typeface="华文新魏" panose="02010800040101010101" pitchFamily="2" charset="-122"/>
              </a:rPr>
              <a:t>功能操作</a:t>
            </a:r>
            <a:r>
              <a:rPr lang="zh-CN" altLang="en-US" dirty="0">
                <a:latin typeface="华文新魏" panose="02010800040101010101" pitchFamily="2" charset="-122"/>
                <a:ea typeface="华文新魏" panose="02010800040101010101" pitchFamily="2" charset="-122"/>
              </a:rPr>
              <a:t>。</a:t>
            </a:r>
            <a:endParaRPr lang="zh-CN" altLang="en-US" dirty="0">
              <a:solidFill>
                <a:schemeClr val="tx1">
                  <a:lumMod val="75000"/>
                  <a:lumOff val="25000"/>
                </a:schemeClr>
              </a:solidFill>
              <a:latin typeface="华文新魏" panose="02010800040101010101" pitchFamily="2" charset="-122"/>
              <a:ea typeface="华文新魏" panose="02010800040101010101" pitchFamily="2" charset="-122"/>
            </a:endParaRPr>
          </a:p>
        </p:txBody>
      </p:sp>
      <p:sp>
        <p:nvSpPr>
          <p:cNvPr id="39" name="矩形 38"/>
          <p:cNvSpPr/>
          <p:nvPr/>
        </p:nvSpPr>
        <p:spPr>
          <a:xfrm>
            <a:off x="6566448" y="1998312"/>
            <a:ext cx="5066844" cy="4331316"/>
          </a:xfrm>
          <a:prstGeom prst="rect">
            <a:avLst/>
          </a:prstGeom>
          <a:noFill/>
          <a:ln>
            <a:solidFill>
              <a:srgbClr val="414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0D57260-55FF-43B6-B5B9-03D20CDE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89" y="1353310"/>
            <a:ext cx="6331275" cy="4151379"/>
          </a:xfrm>
          <a:prstGeom prst="rect">
            <a:avLst/>
          </a:prstGeom>
        </p:spPr>
      </p:pic>
      <p:sp>
        <p:nvSpPr>
          <p:cNvPr id="12" name="Rectangle 11">
            <a:extLst>
              <a:ext uri="{FF2B5EF4-FFF2-40B4-BE49-F238E27FC236}">
                <a16:creationId xmlns:a16="http://schemas.microsoft.com/office/drawing/2014/main" id="{C62E7CA4-4B5B-401F-8C27-602C17E8C485}"/>
              </a:ext>
            </a:extLst>
          </p:cNvPr>
          <p:cNvSpPr/>
          <p:nvPr/>
        </p:nvSpPr>
        <p:spPr>
          <a:xfrm>
            <a:off x="6566448" y="1336809"/>
            <a:ext cx="1107281" cy="524311"/>
          </a:xfrm>
          <a:prstGeom prst="rect">
            <a:avLst/>
          </a:prstGeom>
        </p:spPr>
        <p:txBody>
          <a:bodyPr wrap="square">
            <a:spAutoFit/>
          </a:bodyPr>
          <a:lstStyle/>
          <a:p>
            <a:pPr algn="r">
              <a:lnSpc>
                <a:spcPct val="125000"/>
              </a:lnSpc>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cs typeface="Arial" panose="020B0604020202020204" pitchFamily="34" charset="0"/>
              </a:rPr>
              <a:t>描述</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3157634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strips(downLeft)">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1654</TotalTime>
  <Words>2231</Words>
  <Application>Microsoft Office PowerPoint</Application>
  <PresentationFormat>宽屏</PresentationFormat>
  <Paragraphs>115</Paragraphs>
  <Slides>26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FuturaBookC</vt:lpstr>
      <vt:lpstr>等线</vt:lpstr>
      <vt:lpstr>等线 Light</vt:lpstr>
      <vt:lpstr>华文行楷</vt:lpstr>
      <vt:lpstr>华文楷体</vt:lpstr>
      <vt:lpstr>华文新魏</vt:lpstr>
      <vt:lpstr>楷体</vt:lpstr>
      <vt:lpstr>微软雅黑</vt:lpstr>
      <vt:lpstr>Arial</vt:lpstr>
      <vt:lpstr>Calibri</vt:lpstr>
      <vt:lpstr>Source Sans Pro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黑白</dc:title>
  <dc:creator>第一PPT</dc:creator>
  <cp:keywords>www.1ppt.com</cp:keywords>
  <dc:description>www.1ppt.com</dc:description>
  <cp:lastModifiedBy>杨 玉坤</cp:lastModifiedBy>
  <cp:revision>172</cp:revision>
  <dcterms:created xsi:type="dcterms:W3CDTF">2018-03-08T13:14:00Z</dcterms:created>
  <dcterms:modified xsi:type="dcterms:W3CDTF">2019-06-13T23:42:50Z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